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3" r:id="rId5"/>
    <p:sldId id="261" r:id="rId6"/>
    <p:sldId id="264" r:id="rId7"/>
    <p:sldId id="265" r:id="rId8"/>
    <p:sldId id="266" r:id="rId9"/>
    <p:sldId id="267" r:id="rId10"/>
    <p:sldId id="268" r:id="rId11"/>
    <p:sldId id="269" r:id="rId12"/>
    <p:sldId id="271" r:id="rId13"/>
    <p:sldId id="272" r:id="rId14"/>
    <p:sldId id="274" r:id="rId15"/>
    <p:sldId id="273" r:id="rId16"/>
    <p:sldId id="275" r:id="rId17"/>
    <p:sldId id="29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59" r:id="rId3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C02"/>
    <a:srgbClr val="FFA401"/>
    <a:srgbClr val="FF8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FB6EE2-3AB9-4F14-AD6E-C0BC3F162E3D}"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FB6EE2-3AB9-4F14-AD6E-C0BC3F162E3D}"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B6EE2-3AB9-4F14-AD6E-C0BC3F162E3D}"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CFB6EE2-3AB9-4F14-AD6E-C0BC3F162E3D}" type="datetimeFigureOut">
              <a:rPr lang="en-US" smtClean="0"/>
              <a:pPr/>
              <a:t>1/15/2017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EE29D4-0755-4C33-93E4-00AB46E9B7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228600" y="1047750"/>
            <a:ext cx="8686800" cy="1477328"/>
          </a:xfrm>
          <a:prstGeom prst="rect">
            <a:avLst/>
          </a:prstGeom>
        </p:spPr>
        <p:txBody>
          <a:bodyPr wrap="square">
            <a:spAutoFit/>
          </a:bodyPr>
          <a:lstStyle/>
          <a:p>
            <a:pPr algn="ctr"/>
            <a:r>
              <a:rPr lang="en-US" sz="2800" dirty="0">
                <a:solidFill>
                  <a:srgbClr val="FEBC02"/>
                </a:solidFill>
                <a:latin typeface="Gabriola" pitchFamily="82" charset="0"/>
              </a:rPr>
              <a:t>“for I know your willingness, about which I boast of you to the Macedonians, that Achaia was ready a year ago; and your zeal has stirred up the majority.”</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2</a:t>
            </a:r>
            <a:r>
              <a:rPr lang="en-US" sz="2400" dirty="0">
                <a:solidFill>
                  <a:schemeClr val="bg1"/>
                </a:solidFill>
                <a:latin typeface="Gabriola" pitchFamily="82" charset="0"/>
              </a:rPr>
              <a:t> Corinthians </a:t>
            </a:r>
            <a:r>
              <a:rPr lang="en-US" sz="1600" dirty="0">
                <a:solidFill>
                  <a:schemeClr val="bg1"/>
                </a:solidFill>
                <a:latin typeface="Book Antiqua" pitchFamily="18" charset="0"/>
              </a:rPr>
              <a:t>9:2</a:t>
            </a:r>
            <a:endParaRPr lang="en-US" sz="1600" dirty="0">
              <a:solidFill>
                <a:srgbClr val="FEBC02"/>
              </a:solidFill>
              <a:latin typeface="Book Antiq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990600" y="1047750"/>
            <a:ext cx="7391400" cy="1477328"/>
          </a:xfrm>
          <a:prstGeom prst="rect">
            <a:avLst/>
          </a:prstGeom>
        </p:spPr>
        <p:txBody>
          <a:bodyPr wrap="square">
            <a:spAutoFit/>
          </a:bodyPr>
          <a:lstStyle/>
          <a:p>
            <a:pPr algn="ctr"/>
            <a:r>
              <a:rPr lang="en-US" sz="2800" dirty="0">
                <a:solidFill>
                  <a:srgbClr val="FEBC02"/>
                </a:solidFill>
                <a:latin typeface="Gabriola" pitchFamily="82" charset="0"/>
              </a:rPr>
              <a:t>“concerning zeal, persecuting the church; concerning the righteousness which is in the law, blameless.”</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Philippian</a:t>
            </a:r>
            <a:r>
              <a:rPr lang="en-US" sz="1600" dirty="0">
                <a:solidFill>
                  <a:schemeClr val="bg1"/>
                </a:solidFill>
                <a:latin typeface="Book Antiqua" pitchFamily="18" charset="0"/>
              </a:rPr>
              <a:t>s</a:t>
            </a:r>
            <a:r>
              <a:rPr lang="en-US" sz="2400" dirty="0">
                <a:solidFill>
                  <a:schemeClr val="bg1"/>
                </a:solidFill>
                <a:latin typeface="Gabriola" pitchFamily="82" charset="0"/>
              </a:rPr>
              <a:t> </a:t>
            </a:r>
            <a:r>
              <a:rPr lang="en-US" sz="1600" dirty="0">
                <a:solidFill>
                  <a:schemeClr val="bg1"/>
                </a:solidFill>
                <a:latin typeface="Book Antiqua" pitchFamily="18" charset="0"/>
              </a:rPr>
              <a:t>3:6</a:t>
            </a:r>
            <a:endParaRPr lang="en-US" sz="1600" dirty="0">
              <a:solidFill>
                <a:srgbClr val="FEBC02"/>
              </a:solidFill>
              <a:latin typeface="Book Antiqu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990600" y="1047750"/>
            <a:ext cx="7315200" cy="1908215"/>
          </a:xfrm>
          <a:prstGeom prst="rect">
            <a:avLst/>
          </a:prstGeom>
        </p:spPr>
        <p:txBody>
          <a:bodyPr wrap="square">
            <a:spAutoFit/>
          </a:bodyPr>
          <a:lstStyle/>
          <a:p>
            <a:pPr algn="ctr"/>
            <a:r>
              <a:rPr lang="en-US" sz="2800" dirty="0">
                <a:solidFill>
                  <a:srgbClr val="FEBC02"/>
                </a:solidFill>
                <a:latin typeface="Gabriola" pitchFamily="82" charset="0"/>
              </a:rPr>
              <a:t>“and asked letters from him to the synagogues of Damascus, so that if he found any who were of the Way, whether men or women, he might bring them bound to Jerusalem.”</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9:2</a:t>
            </a:r>
            <a:endParaRPr lang="en-US" sz="1600" dirty="0">
              <a:solidFill>
                <a:srgbClr val="FEBC02"/>
              </a:solidFill>
              <a:latin typeface="Book Antiqu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304800" y="1047750"/>
            <a:ext cx="8534400" cy="2339102"/>
          </a:xfrm>
          <a:prstGeom prst="rect">
            <a:avLst/>
          </a:prstGeom>
        </p:spPr>
        <p:txBody>
          <a:bodyPr wrap="square">
            <a:spAutoFit/>
          </a:bodyPr>
          <a:lstStyle/>
          <a:p>
            <a:pPr algn="ctr"/>
            <a:r>
              <a:rPr lang="en-US" sz="2800" dirty="0">
                <a:solidFill>
                  <a:srgbClr val="FEBC02"/>
                </a:solidFill>
                <a:latin typeface="Gabriola" pitchFamily="82" charset="0"/>
              </a:rPr>
              <a:t>“I am indeed a Jew, born in Tarsus of Cilicia, but brought up in this city at the feet of </a:t>
            </a:r>
            <a:r>
              <a:rPr lang="en-US" sz="2800" dirty="0" err="1">
                <a:solidFill>
                  <a:srgbClr val="FEBC02"/>
                </a:solidFill>
                <a:latin typeface="Gabriola" pitchFamily="82" charset="0"/>
              </a:rPr>
              <a:t>Gamaliel</a:t>
            </a:r>
            <a:r>
              <a:rPr lang="en-US" sz="2800" dirty="0">
                <a:solidFill>
                  <a:srgbClr val="FEBC02"/>
                </a:solidFill>
                <a:latin typeface="Gabriola" pitchFamily="82" charset="0"/>
              </a:rPr>
              <a:t>, taught according to the strictness of our fathers' law, and was zealous toward God as you all are today. I persecuted this Way to the death, binding and delivering into prisons both men and women”</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22:3-4</a:t>
            </a:r>
            <a:endParaRPr lang="en-US" sz="1600" dirty="0">
              <a:solidFill>
                <a:srgbClr val="FEBC02"/>
              </a:solidFill>
              <a:latin typeface="Book Antiqu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3" name="Title 2"/>
          <p:cNvSpPr>
            <a:spLocks noGrp="1"/>
          </p:cNvSpPr>
          <p:nvPr>
            <p:ph type="title"/>
          </p:nvPr>
        </p:nvSpPr>
        <p:spPr>
          <a:xfrm>
            <a:off x="5334000" y="205978"/>
            <a:ext cx="3657600" cy="841772"/>
          </a:xfrm>
        </p:spPr>
        <p:txBody>
          <a:bodyPr>
            <a:noAutofit/>
          </a:bodyPr>
          <a:lstStyle/>
          <a:p>
            <a:r>
              <a:rPr lang="en-US" sz="2000" dirty="0">
                <a:solidFill>
                  <a:schemeClr val="bg1"/>
                </a:solidFill>
                <a:latin typeface="Pristina" pitchFamily="66" charset="0"/>
              </a:rPr>
              <a:t>“Come… And See My </a:t>
            </a:r>
            <a:br>
              <a:rPr lang="en-US" sz="2000" dirty="0">
                <a:solidFill>
                  <a:schemeClr val="bg1"/>
                </a:solidFill>
                <a:latin typeface="Pristina" pitchFamily="66" charset="0"/>
              </a:rPr>
            </a:br>
            <a:r>
              <a:rPr lang="en-US" sz="2000" dirty="0">
                <a:solidFill>
                  <a:schemeClr val="bg1"/>
                </a:solidFill>
                <a:latin typeface="Pristina" pitchFamily="66" charset="0"/>
              </a:rPr>
              <a:t>Zeal For The Lord”</a:t>
            </a:r>
          </a:p>
        </p:txBody>
      </p:sp>
      <p:sp>
        <p:nvSpPr>
          <p:cNvPr id="4" name="Title 2"/>
          <p:cNvSpPr txBox="1">
            <a:spLocks/>
          </p:cNvSpPr>
          <p:nvPr/>
        </p:nvSpPr>
        <p:spPr>
          <a:xfrm>
            <a:off x="5410200" y="1504950"/>
            <a:ext cx="3505200" cy="2895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Some Areas</a:t>
            </a:r>
            <a:r>
              <a:rPr kumimoji="0" lang="en-US" sz="5400" b="0" i="0" u="none" strike="noStrike" kern="1200" cap="none" spc="0" normalizeH="0" noProof="0" dirty="0">
                <a:ln>
                  <a:noFill/>
                </a:ln>
                <a:solidFill>
                  <a:schemeClr val="bg1"/>
                </a:solidFill>
                <a:effectLst/>
                <a:uLnTx/>
                <a:uFillTx/>
                <a:latin typeface="Pristina" pitchFamily="66" charset="0"/>
                <a:ea typeface="+mj-ea"/>
                <a:cs typeface="+mj-cs"/>
              </a:rPr>
              <a:t> in Which We Need Zeal</a:t>
            </a:r>
            <a:endPar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5105400" y="1657350"/>
            <a:ext cx="3962400" cy="3200876"/>
          </a:xfrm>
          <a:prstGeom prst="rect">
            <a:avLst/>
          </a:prstGeom>
        </p:spPr>
        <p:txBody>
          <a:bodyPr wrap="square">
            <a:spAutoFit/>
          </a:bodyPr>
          <a:lstStyle/>
          <a:p>
            <a:pPr algn="ctr"/>
            <a:r>
              <a:rPr lang="en-US" sz="2800" dirty="0">
                <a:solidFill>
                  <a:srgbClr val="FEBC02"/>
                </a:solidFill>
                <a:latin typeface="Gabriola" pitchFamily="82" charset="0"/>
              </a:rPr>
              <a:t>“And He said to them, "Go into all the world and preach the gospel to every creature. He who believes and is baptized will be saved; but he who does not believe will be condemned.”</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Mark </a:t>
            </a:r>
            <a:r>
              <a:rPr lang="en-US" sz="1600" dirty="0">
                <a:solidFill>
                  <a:schemeClr val="bg1"/>
                </a:solidFill>
                <a:latin typeface="Book Antiqua" pitchFamily="18" charset="0"/>
              </a:rPr>
              <a:t>16:15-16</a:t>
            </a:r>
            <a:endParaRPr lang="en-US" sz="1600" dirty="0">
              <a:solidFill>
                <a:srgbClr val="FEBC02"/>
              </a:solidFill>
              <a:latin typeface="Book Antiq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5105400" y="1657350"/>
            <a:ext cx="3962400" cy="3200876"/>
          </a:xfrm>
          <a:prstGeom prst="rect">
            <a:avLst/>
          </a:prstGeom>
        </p:spPr>
        <p:txBody>
          <a:bodyPr wrap="square">
            <a:spAutoFit/>
          </a:bodyPr>
          <a:lstStyle/>
          <a:p>
            <a:pPr algn="ctr"/>
            <a:r>
              <a:rPr lang="en-US" sz="2800" dirty="0">
                <a:solidFill>
                  <a:srgbClr val="FEBC02"/>
                </a:solidFill>
                <a:latin typeface="Gabriola" pitchFamily="82" charset="0"/>
              </a:rPr>
              <a:t>“But you shall receive power when the Holy Spirit has come upon you; and you shall be witnesses to Me in Jerusalem, and in all Judea and Samaria, and to the             end of the earth.”</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1:8</a:t>
            </a:r>
            <a:endParaRPr lang="en-US" sz="1600" dirty="0">
              <a:solidFill>
                <a:srgbClr val="FEBC02"/>
              </a:solidFill>
              <a:latin typeface="Book Antiqu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5105400" y="1657350"/>
            <a:ext cx="3962400" cy="2339102"/>
          </a:xfrm>
          <a:prstGeom prst="rect">
            <a:avLst/>
          </a:prstGeom>
        </p:spPr>
        <p:txBody>
          <a:bodyPr wrap="square">
            <a:spAutoFit/>
          </a:bodyPr>
          <a:lstStyle/>
          <a:p>
            <a:pPr algn="ctr"/>
            <a:r>
              <a:rPr lang="en-US" sz="2800" dirty="0">
                <a:solidFill>
                  <a:srgbClr val="FEBC02"/>
                </a:solidFill>
                <a:latin typeface="Gabriola" pitchFamily="82" charset="0"/>
              </a:rPr>
              <a:t>“So Philip ran to him, and heard him reading the prophet Isaiah, and said, "Do you understand what you are reading?”</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8:30</a:t>
            </a:r>
            <a:endParaRPr lang="en-US" sz="1600" dirty="0">
              <a:solidFill>
                <a:srgbClr val="FEBC02"/>
              </a:solidFill>
              <a:latin typeface="Book Antiqu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5105400" y="1657350"/>
            <a:ext cx="3962400" cy="2769989"/>
          </a:xfrm>
          <a:prstGeom prst="rect">
            <a:avLst/>
          </a:prstGeom>
        </p:spPr>
        <p:txBody>
          <a:bodyPr wrap="square">
            <a:spAutoFit/>
          </a:bodyPr>
          <a:lstStyle/>
          <a:p>
            <a:pPr algn="ctr"/>
            <a:r>
              <a:rPr lang="en-US" sz="2800" dirty="0">
                <a:solidFill>
                  <a:srgbClr val="FEBC02"/>
                </a:solidFill>
                <a:latin typeface="Gabriola" pitchFamily="82" charset="0"/>
              </a:rPr>
              <a:t>“For I am not ashamed of the gospel of Christ, for it is the power of God to salvation for everyone who believes, for the Jew first and also for the Greek.”</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Romans </a:t>
            </a:r>
            <a:r>
              <a:rPr lang="en-US" sz="1600" dirty="0">
                <a:solidFill>
                  <a:schemeClr val="bg1"/>
                </a:solidFill>
                <a:latin typeface="Book Antiqua" pitchFamily="18" charset="0"/>
              </a:rPr>
              <a:t>1:16</a:t>
            </a:r>
            <a:endParaRPr lang="en-US" sz="1600" dirty="0">
              <a:solidFill>
                <a:srgbClr val="FEBC02"/>
              </a:solidFill>
              <a:latin typeface="Book Antiqu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5181600" y="1581150"/>
            <a:ext cx="3962400" cy="3631763"/>
          </a:xfrm>
          <a:prstGeom prst="rect">
            <a:avLst/>
          </a:prstGeom>
        </p:spPr>
        <p:txBody>
          <a:bodyPr wrap="square">
            <a:spAutoFit/>
          </a:bodyPr>
          <a:lstStyle/>
          <a:p>
            <a:pPr algn="ctr"/>
            <a:r>
              <a:rPr lang="en-US" sz="2800" dirty="0">
                <a:solidFill>
                  <a:srgbClr val="FEBC02"/>
                </a:solidFill>
                <a:latin typeface="Gabriola" pitchFamily="82" charset="0"/>
              </a:rPr>
              <a:t>“Moreover, brethren, I declare to you the gospel which I preached to you, which also you received and in which you stand, by which also you are saved, if you hold fast that word which I preached to you--unless you believed in vain…”</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1</a:t>
            </a:r>
            <a:r>
              <a:rPr lang="en-US" sz="2400" dirty="0">
                <a:solidFill>
                  <a:schemeClr val="bg1"/>
                </a:solidFill>
                <a:latin typeface="Gabriola" pitchFamily="82" charset="0"/>
              </a:rPr>
              <a:t> Corinthians </a:t>
            </a:r>
            <a:r>
              <a:rPr lang="en-US" sz="1600" dirty="0">
                <a:solidFill>
                  <a:schemeClr val="bg1"/>
                </a:solidFill>
                <a:latin typeface="Book Antiqua" pitchFamily="18" charset="0"/>
              </a:rPr>
              <a:t>15:1-4</a:t>
            </a:r>
            <a:endParaRPr lang="en-US" sz="1600" dirty="0">
              <a:solidFill>
                <a:srgbClr val="FEBC02"/>
              </a:solidFill>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3" name="Title 2"/>
          <p:cNvSpPr>
            <a:spLocks noGrp="1"/>
          </p:cNvSpPr>
          <p:nvPr>
            <p:ph type="title"/>
          </p:nvPr>
        </p:nvSpPr>
        <p:spPr>
          <a:xfrm>
            <a:off x="5562600" y="205978"/>
            <a:ext cx="3276600" cy="4575572"/>
          </a:xfrm>
        </p:spPr>
        <p:txBody>
          <a:bodyPr>
            <a:noAutofit/>
          </a:bodyPr>
          <a:lstStyle/>
          <a:p>
            <a:r>
              <a:rPr lang="en-US" sz="5400" dirty="0">
                <a:solidFill>
                  <a:schemeClr val="bg1"/>
                </a:solidFill>
                <a:latin typeface="Pristina" pitchFamily="66" charset="0"/>
              </a:rPr>
              <a:t>“Come… And See My Zeal For </a:t>
            </a:r>
            <a:br>
              <a:rPr lang="en-US" sz="5400" dirty="0">
                <a:solidFill>
                  <a:schemeClr val="bg1"/>
                </a:solidFill>
                <a:latin typeface="Pristina" pitchFamily="66" charset="0"/>
              </a:rPr>
            </a:br>
            <a:r>
              <a:rPr lang="en-US" sz="5400" dirty="0">
                <a:solidFill>
                  <a:schemeClr val="bg1"/>
                </a:solidFill>
                <a:latin typeface="Pristina" pitchFamily="66" charset="0"/>
              </a:rPr>
              <a:t>The Lord”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for </a:t>
            </a:r>
            <a:br>
              <a:rPr lang="en-US" sz="4000" dirty="0">
                <a:solidFill>
                  <a:schemeClr val="bg1"/>
                </a:solidFill>
                <a:latin typeface="Pristina" pitchFamily="66" charset="0"/>
              </a:rPr>
            </a:br>
            <a:r>
              <a:rPr lang="en-US" sz="4000" dirty="0">
                <a:solidFill>
                  <a:schemeClr val="bg1"/>
                </a:solidFill>
                <a:latin typeface="Pristina" pitchFamily="66" charset="0"/>
              </a:rPr>
              <a:t>Preaching the Gospel</a:t>
            </a:r>
          </a:p>
        </p:txBody>
      </p:sp>
      <p:sp>
        <p:nvSpPr>
          <p:cNvPr id="10" name="Rectangle 9"/>
          <p:cNvSpPr/>
          <p:nvPr/>
        </p:nvSpPr>
        <p:spPr>
          <a:xfrm>
            <a:off x="4876800" y="1657350"/>
            <a:ext cx="4191000" cy="3200876"/>
          </a:xfrm>
          <a:prstGeom prst="rect">
            <a:avLst/>
          </a:prstGeom>
        </p:spPr>
        <p:txBody>
          <a:bodyPr wrap="square">
            <a:spAutoFit/>
          </a:bodyPr>
          <a:lstStyle/>
          <a:p>
            <a:pPr algn="ctr"/>
            <a:r>
              <a:rPr lang="en-US" sz="2800" dirty="0">
                <a:solidFill>
                  <a:srgbClr val="FEBC02"/>
                </a:solidFill>
                <a:latin typeface="Gabriola" pitchFamily="82" charset="0"/>
              </a:rPr>
              <a:t>“For I delivered to you first of all that which I also received: that Christ died for our sins according to the Scriptures, and that He was buried, and that He rose again the third day according to the Scriptures,”</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1</a:t>
            </a:r>
            <a:r>
              <a:rPr lang="en-US" sz="2400" dirty="0">
                <a:solidFill>
                  <a:schemeClr val="bg1"/>
                </a:solidFill>
                <a:latin typeface="Gabriola" pitchFamily="82" charset="0"/>
              </a:rPr>
              <a:t> Corinthians </a:t>
            </a:r>
            <a:r>
              <a:rPr lang="en-US" sz="1600" dirty="0">
                <a:solidFill>
                  <a:schemeClr val="bg1"/>
                </a:solidFill>
                <a:latin typeface="Book Antiqua" pitchFamily="18" charset="0"/>
              </a:rPr>
              <a:t>15:1-4</a:t>
            </a:r>
            <a:endParaRPr lang="en-US" sz="1600" dirty="0">
              <a:solidFill>
                <a:srgbClr val="FEBC02"/>
              </a:solidFill>
              <a:latin typeface="Book Antiqu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the </a:t>
            </a:r>
            <a:br>
              <a:rPr lang="en-US" sz="4000" dirty="0">
                <a:solidFill>
                  <a:schemeClr val="bg1"/>
                </a:solidFill>
                <a:latin typeface="Pristina" pitchFamily="66" charset="0"/>
              </a:rPr>
            </a:br>
            <a:r>
              <a:rPr lang="en-US" sz="4000" dirty="0">
                <a:solidFill>
                  <a:schemeClr val="bg1"/>
                </a:solidFill>
                <a:latin typeface="Pristina" pitchFamily="66" charset="0"/>
              </a:rPr>
              <a:t>Worship of God</a:t>
            </a:r>
          </a:p>
        </p:txBody>
      </p:sp>
      <p:sp>
        <p:nvSpPr>
          <p:cNvPr id="10" name="Rectangle 9"/>
          <p:cNvSpPr/>
          <p:nvPr/>
        </p:nvSpPr>
        <p:spPr>
          <a:xfrm>
            <a:off x="5105400" y="1657350"/>
            <a:ext cx="3962400" cy="1908215"/>
          </a:xfrm>
          <a:prstGeom prst="rect">
            <a:avLst/>
          </a:prstGeom>
        </p:spPr>
        <p:txBody>
          <a:bodyPr wrap="square">
            <a:spAutoFit/>
          </a:bodyPr>
          <a:lstStyle/>
          <a:p>
            <a:pPr algn="ctr"/>
            <a:r>
              <a:rPr lang="en-US" sz="2800" dirty="0">
                <a:solidFill>
                  <a:srgbClr val="FEBC02"/>
                </a:solidFill>
                <a:latin typeface="Gabriola" pitchFamily="82" charset="0"/>
              </a:rPr>
              <a:t>“God is Spirit, and those who worship Him must worship in spirit and truth.”</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John </a:t>
            </a:r>
            <a:r>
              <a:rPr lang="en-US" sz="1600" dirty="0">
                <a:solidFill>
                  <a:schemeClr val="bg1"/>
                </a:solidFill>
                <a:latin typeface="Book Antiqua" pitchFamily="18" charset="0"/>
              </a:rPr>
              <a:t>4:24</a:t>
            </a:r>
            <a:endParaRPr lang="en-US" sz="1600" dirty="0">
              <a:solidFill>
                <a:srgbClr val="FEBC02"/>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the </a:t>
            </a:r>
            <a:br>
              <a:rPr lang="en-US" sz="4000" dirty="0">
                <a:solidFill>
                  <a:schemeClr val="bg1"/>
                </a:solidFill>
                <a:latin typeface="Pristina" pitchFamily="66" charset="0"/>
              </a:rPr>
            </a:br>
            <a:r>
              <a:rPr lang="en-US" sz="4000" dirty="0">
                <a:solidFill>
                  <a:schemeClr val="bg1"/>
                </a:solidFill>
                <a:latin typeface="Pristina" pitchFamily="66" charset="0"/>
              </a:rPr>
              <a:t>Worship of God</a:t>
            </a:r>
          </a:p>
        </p:txBody>
      </p:sp>
      <p:sp>
        <p:nvSpPr>
          <p:cNvPr id="10" name="Rectangle 9"/>
          <p:cNvSpPr/>
          <p:nvPr/>
        </p:nvSpPr>
        <p:spPr>
          <a:xfrm>
            <a:off x="5105400" y="1581150"/>
            <a:ext cx="3962400" cy="3631763"/>
          </a:xfrm>
          <a:prstGeom prst="rect">
            <a:avLst/>
          </a:prstGeom>
        </p:spPr>
        <p:txBody>
          <a:bodyPr wrap="square">
            <a:spAutoFit/>
          </a:bodyPr>
          <a:lstStyle/>
          <a:p>
            <a:pPr algn="ctr"/>
            <a:r>
              <a:rPr lang="en-US" sz="2800" dirty="0">
                <a:solidFill>
                  <a:srgbClr val="FEBC02"/>
                </a:solidFill>
                <a:latin typeface="Gabriola" pitchFamily="82" charset="0"/>
              </a:rPr>
              <a:t>“You also say, 'Oh, what a weariness!' And you sneer at it," Says the LORD of hosts. "And you bring the stolen, the lame, and the sick; Thus you bring an offering! Should I accept this from your hand?" Says the LORD.”</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Malachi </a:t>
            </a:r>
            <a:r>
              <a:rPr lang="en-US" sz="1600" dirty="0">
                <a:solidFill>
                  <a:schemeClr val="bg1"/>
                </a:solidFill>
                <a:latin typeface="Book Antiqua" pitchFamily="18" charset="0"/>
              </a:rPr>
              <a:t>1:13</a:t>
            </a:r>
            <a:endParaRPr lang="en-US" sz="1600" dirty="0">
              <a:solidFill>
                <a:srgbClr val="FEBC02"/>
              </a:solidFill>
              <a:latin typeface="Book Antiqu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257800" y="209550"/>
            <a:ext cx="36576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the </a:t>
            </a:r>
            <a:br>
              <a:rPr lang="en-US" sz="4000" dirty="0">
                <a:solidFill>
                  <a:schemeClr val="bg1"/>
                </a:solidFill>
                <a:latin typeface="Pristina" pitchFamily="66" charset="0"/>
              </a:rPr>
            </a:br>
            <a:r>
              <a:rPr lang="en-US" sz="4000" dirty="0">
                <a:solidFill>
                  <a:schemeClr val="bg1"/>
                </a:solidFill>
                <a:latin typeface="Pristina" pitchFamily="66" charset="0"/>
              </a:rPr>
              <a:t>Worship of God</a:t>
            </a:r>
          </a:p>
        </p:txBody>
      </p:sp>
      <p:sp>
        <p:nvSpPr>
          <p:cNvPr id="10" name="Rectangle 9"/>
          <p:cNvSpPr/>
          <p:nvPr/>
        </p:nvSpPr>
        <p:spPr>
          <a:xfrm>
            <a:off x="5105400" y="1581150"/>
            <a:ext cx="3962400" cy="2339102"/>
          </a:xfrm>
          <a:prstGeom prst="rect">
            <a:avLst/>
          </a:prstGeom>
        </p:spPr>
        <p:txBody>
          <a:bodyPr wrap="square">
            <a:spAutoFit/>
          </a:bodyPr>
          <a:lstStyle/>
          <a:p>
            <a:pPr algn="ctr"/>
            <a:r>
              <a:rPr lang="en-US" sz="2800" dirty="0">
                <a:solidFill>
                  <a:srgbClr val="FEBC02"/>
                </a:solidFill>
                <a:latin typeface="Gabriola" pitchFamily="82" charset="0"/>
              </a:rPr>
              <a:t>“These people draw near to Me with their mouth, And honor Me with their lips, But their heart is far from Me.”</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Matthew </a:t>
            </a:r>
            <a:r>
              <a:rPr lang="en-US" sz="1600" dirty="0">
                <a:solidFill>
                  <a:schemeClr val="bg1"/>
                </a:solidFill>
                <a:latin typeface="Book Antiqua" pitchFamily="18" charset="0"/>
              </a:rPr>
              <a:t>15:8</a:t>
            </a:r>
            <a:endParaRPr lang="en-US" sz="1600" dirty="0">
              <a:solidFill>
                <a:srgbClr val="FEBC02"/>
              </a:solidFill>
              <a:latin typeface="Book Antiqu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Not</a:t>
            </a:r>
            <a:br>
              <a:rPr lang="en-US" sz="4000" dirty="0">
                <a:solidFill>
                  <a:schemeClr val="bg1"/>
                </a:solidFill>
                <a:latin typeface="Pristina" pitchFamily="66" charset="0"/>
              </a:rPr>
            </a:br>
            <a:r>
              <a:rPr lang="en-US" sz="4000" dirty="0">
                <a:solidFill>
                  <a:schemeClr val="bg1"/>
                </a:solidFill>
                <a:latin typeface="Pristina" pitchFamily="66" charset="0"/>
              </a:rPr>
              <a:t>Forsaking the Assembling</a:t>
            </a:r>
          </a:p>
        </p:txBody>
      </p:sp>
      <p:sp>
        <p:nvSpPr>
          <p:cNvPr id="10" name="Rectangle 9"/>
          <p:cNvSpPr/>
          <p:nvPr/>
        </p:nvSpPr>
        <p:spPr>
          <a:xfrm>
            <a:off x="5105400" y="1581150"/>
            <a:ext cx="3962400" cy="3200876"/>
          </a:xfrm>
          <a:prstGeom prst="rect">
            <a:avLst/>
          </a:prstGeom>
        </p:spPr>
        <p:txBody>
          <a:bodyPr wrap="square">
            <a:spAutoFit/>
          </a:bodyPr>
          <a:lstStyle/>
          <a:p>
            <a:pPr algn="ctr"/>
            <a:r>
              <a:rPr lang="en-US" sz="2800" dirty="0">
                <a:solidFill>
                  <a:srgbClr val="FEBC02"/>
                </a:solidFill>
                <a:latin typeface="Gabriola" pitchFamily="82" charset="0"/>
              </a:rPr>
              <a:t>“not forsaking the assembling of ourselves together, as is the manner of some, but exhorting one another, and so much the more as you see the Day approaching.”</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Hebrews  </a:t>
            </a:r>
            <a:r>
              <a:rPr lang="en-US" sz="1600" dirty="0">
                <a:solidFill>
                  <a:schemeClr val="bg1"/>
                </a:solidFill>
                <a:latin typeface="Book Antiqua" pitchFamily="18" charset="0"/>
              </a:rPr>
              <a:t>10:25</a:t>
            </a:r>
            <a:endParaRPr lang="en-US" sz="1600" dirty="0">
              <a:solidFill>
                <a:srgbClr val="FEBC02"/>
              </a:solidFill>
              <a:latin typeface="Book Antiqu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Not</a:t>
            </a:r>
            <a:br>
              <a:rPr lang="en-US" sz="4000" dirty="0">
                <a:solidFill>
                  <a:schemeClr val="bg1"/>
                </a:solidFill>
                <a:latin typeface="Pristina" pitchFamily="66" charset="0"/>
              </a:rPr>
            </a:br>
            <a:r>
              <a:rPr lang="en-US" sz="4000" dirty="0">
                <a:solidFill>
                  <a:schemeClr val="bg1"/>
                </a:solidFill>
                <a:latin typeface="Pristina" pitchFamily="66" charset="0"/>
              </a:rPr>
              <a:t>Forsaking the Assembling</a:t>
            </a:r>
          </a:p>
        </p:txBody>
      </p:sp>
      <p:sp>
        <p:nvSpPr>
          <p:cNvPr id="10" name="Rectangle 9"/>
          <p:cNvSpPr/>
          <p:nvPr/>
        </p:nvSpPr>
        <p:spPr>
          <a:xfrm>
            <a:off x="5105400" y="1581150"/>
            <a:ext cx="3962400" cy="2769989"/>
          </a:xfrm>
          <a:prstGeom prst="rect">
            <a:avLst/>
          </a:prstGeom>
        </p:spPr>
        <p:txBody>
          <a:bodyPr wrap="square">
            <a:spAutoFit/>
          </a:bodyPr>
          <a:lstStyle/>
          <a:p>
            <a:pPr algn="ctr"/>
            <a:r>
              <a:rPr lang="en-US" sz="2800" dirty="0">
                <a:solidFill>
                  <a:srgbClr val="FEBC02"/>
                </a:solidFill>
                <a:latin typeface="Gabriola" pitchFamily="82" charset="0"/>
              </a:rPr>
              <a:t>“But we sailed away from Philippi after the Days of Unleavened Bread, and in five days joined them at Troas, where we stayed seven days...”</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20:6-7</a:t>
            </a:r>
            <a:endParaRPr lang="en-US" sz="1600" dirty="0">
              <a:solidFill>
                <a:srgbClr val="FEBC02"/>
              </a:solidFill>
              <a:latin typeface="Book Antiqu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Not</a:t>
            </a:r>
            <a:br>
              <a:rPr lang="en-US" sz="4000" dirty="0">
                <a:solidFill>
                  <a:schemeClr val="bg1"/>
                </a:solidFill>
                <a:latin typeface="Pristina" pitchFamily="66" charset="0"/>
              </a:rPr>
            </a:br>
            <a:r>
              <a:rPr lang="en-US" sz="4000" dirty="0">
                <a:solidFill>
                  <a:schemeClr val="bg1"/>
                </a:solidFill>
                <a:latin typeface="Pristina" pitchFamily="66" charset="0"/>
              </a:rPr>
              <a:t>Forsaking the Assembling</a:t>
            </a:r>
          </a:p>
        </p:txBody>
      </p:sp>
      <p:sp>
        <p:nvSpPr>
          <p:cNvPr id="10" name="Rectangle 9"/>
          <p:cNvSpPr/>
          <p:nvPr/>
        </p:nvSpPr>
        <p:spPr>
          <a:xfrm>
            <a:off x="5105400" y="1581150"/>
            <a:ext cx="3962400" cy="3200876"/>
          </a:xfrm>
          <a:prstGeom prst="rect">
            <a:avLst/>
          </a:prstGeom>
        </p:spPr>
        <p:txBody>
          <a:bodyPr wrap="square">
            <a:spAutoFit/>
          </a:bodyPr>
          <a:lstStyle/>
          <a:p>
            <a:pPr algn="ctr"/>
            <a:r>
              <a:rPr lang="en-US" sz="2800" dirty="0">
                <a:solidFill>
                  <a:srgbClr val="FEBC02"/>
                </a:solidFill>
                <a:latin typeface="Gabriola" pitchFamily="82" charset="0"/>
              </a:rPr>
              <a:t>“Now on the first day of the week, when the disciples came together to break bread, Paul, ready to depart the next day, spoke to them and continued his message until midnight.”</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Acts  </a:t>
            </a:r>
            <a:r>
              <a:rPr lang="en-US" sz="1600" dirty="0">
                <a:solidFill>
                  <a:schemeClr val="bg1"/>
                </a:solidFill>
                <a:latin typeface="Book Antiqua" pitchFamily="18" charset="0"/>
              </a:rPr>
              <a:t>20:6-7</a:t>
            </a:r>
            <a:endParaRPr lang="en-US" sz="1600" dirty="0">
              <a:solidFill>
                <a:srgbClr val="FEBC02"/>
              </a:solidFill>
              <a:latin typeface="Book Antiqu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a:t>
            </a:r>
            <a:br>
              <a:rPr lang="en-US" sz="4000" dirty="0">
                <a:solidFill>
                  <a:schemeClr val="bg1"/>
                </a:solidFill>
                <a:latin typeface="Pristina" pitchFamily="66" charset="0"/>
              </a:rPr>
            </a:br>
            <a:r>
              <a:rPr lang="en-US" sz="4000" dirty="0">
                <a:solidFill>
                  <a:schemeClr val="bg1"/>
                </a:solidFill>
                <a:latin typeface="Pristina" pitchFamily="66" charset="0"/>
              </a:rPr>
              <a:t>Our Singing</a:t>
            </a:r>
          </a:p>
        </p:txBody>
      </p:sp>
      <p:sp>
        <p:nvSpPr>
          <p:cNvPr id="10" name="Rectangle 9"/>
          <p:cNvSpPr/>
          <p:nvPr/>
        </p:nvSpPr>
        <p:spPr>
          <a:xfrm>
            <a:off x="5105400" y="1581150"/>
            <a:ext cx="3962400" cy="2339102"/>
          </a:xfrm>
          <a:prstGeom prst="rect">
            <a:avLst/>
          </a:prstGeom>
        </p:spPr>
        <p:txBody>
          <a:bodyPr wrap="square">
            <a:spAutoFit/>
          </a:bodyPr>
          <a:lstStyle/>
          <a:p>
            <a:pPr algn="ctr"/>
            <a:r>
              <a:rPr lang="en-US" sz="2800" dirty="0">
                <a:solidFill>
                  <a:srgbClr val="FEBC02"/>
                </a:solidFill>
                <a:latin typeface="Gabriola" pitchFamily="82" charset="0"/>
              </a:rPr>
              <a:t>“speaking to one another in psalms and hymns and spiritual songs, singing and making melody in your heart to the Lord,”</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Ephesians  </a:t>
            </a:r>
            <a:r>
              <a:rPr lang="en-US" sz="1600" dirty="0">
                <a:solidFill>
                  <a:schemeClr val="bg1"/>
                </a:solidFill>
                <a:latin typeface="Book Antiqua" pitchFamily="18" charset="0"/>
              </a:rPr>
              <a:t>5:19</a:t>
            </a:r>
            <a:endParaRPr lang="en-US" sz="1600" dirty="0">
              <a:solidFill>
                <a:srgbClr val="FEBC02"/>
              </a:solidFill>
              <a:latin typeface="Book Antiqu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a:t>
            </a:r>
            <a:br>
              <a:rPr lang="en-US" sz="4000" dirty="0">
                <a:solidFill>
                  <a:schemeClr val="bg1"/>
                </a:solidFill>
                <a:latin typeface="Pristina" pitchFamily="66" charset="0"/>
              </a:rPr>
            </a:br>
            <a:r>
              <a:rPr lang="en-US" sz="4000" dirty="0">
                <a:solidFill>
                  <a:schemeClr val="bg1"/>
                </a:solidFill>
                <a:latin typeface="Pristina" pitchFamily="66" charset="0"/>
              </a:rPr>
              <a:t>Our Singing</a:t>
            </a:r>
          </a:p>
        </p:txBody>
      </p:sp>
      <p:sp>
        <p:nvSpPr>
          <p:cNvPr id="10" name="Rectangle 9"/>
          <p:cNvSpPr/>
          <p:nvPr/>
        </p:nvSpPr>
        <p:spPr>
          <a:xfrm>
            <a:off x="5105400" y="1581150"/>
            <a:ext cx="3962400" cy="3200876"/>
          </a:xfrm>
          <a:prstGeom prst="rect">
            <a:avLst/>
          </a:prstGeom>
        </p:spPr>
        <p:txBody>
          <a:bodyPr wrap="square">
            <a:spAutoFit/>
          </a:bodyPr>
          <a:lstStyle/>
          <a:p>
            <a:pPr algn="ctr"/>
            <a:r>
              <a:rPr lang="en-US" sz="2800" dirty="0">
                <a:solidFill>
                  <a:srgbClr val="FEBC02"/>
                </a:solidFill>
                <a:latin typeface="Gabriola" pitchFamily="82" charset="0"/>
              </a:rPr>
              <a:t>“Let the word of Christ dwell in you richly in all wisdom, teaching and admonishing one another in psalms and hymns and spiritual songs, singing with grace in your hearts to the Lord.”</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Colossians  </a:t>
            </a:r>
            <a:r>
              <a:rPr lang="en-US" sz="1600" dirty="0">
                <a:solidFill>
                  <a:schemeClr val="bg1"/>
                </a:solidFill>
                <a:latin typeface="Book Antiqua" pitchFamily="18" charset="0"/>
              </a:rPr>
              <a:t>3:16</a:t>
            </a:r>
            <a:endParaRPr lang="en-US" sz="1600" dirty="0">
              <a:solidFill>
                <a:srgbClr val="FEBC02"/>
              </a:solidFill>
              <a:latin typeface="Book Antiqua"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a:t>
            </a:r>
            <a:br>
              <a:rPr lang="en-US" sz="4000" dirty="0">
                <a:solidFill>
                  <a:schemeClr val="bg1"/>
                </a:solidFill>
                <a:latin typeface="Pristina" pitchFamily="66" charset="0"/>
              </a:rPr>
            </a:br>
            <a:r>
              <a:rPr lang="en-US" sz="4000" dirty="0">
                <a:solidFill>
                  <a:schemeClr val="bg1"/>
                </a:solidFill>
                <a:latin typeface="Pristina" pitchFamily="66" charset="0"/>
              </a:rPr>
              <a:t>Our Singing</a:t>
            </a:r>
          </a:p>
        </p:txBody>
      </p:sp>
      <p:sp>
        <p:nvSpPr>
          <p:cNvPr id="10" name="Rectangle 9"/>
          <p:cNvSpPr/>
          <p:nvPr/>
        </p:nvSpPr>
        <p:spPr>
          <a:xfrm>
            <a:off x="5105400" y="1581150"/>
            <a:ext cx="3962400" cy="1908215"/>
          </a:xfrm>
          <a:prstGeom prst="rect">
            <a:avLst/>
          </a:prstGeom>
        </p:spPr>
        <p:txBody>
          <a:bodyPr wrap="square">
            <a:spAutoFit/>
          </a:bodyPr>
          <a:lstStyle/>
          <a:p>
            <a:pPr algn="ctr"/>
            <a:r>
              <a:rPr lang="en-US" sz="2800" dirty="0">
                <a:solidFill>
                  <a:srgbClr val="FEBC02"/>
                </a:solidFill>
                <a:latin typeface="Gabriola" pitchFamily="82" charset="0"/>
              </a:rPr>
              <a:t>“saying: "I will declare Your name to My brethren; In the midst of the assembly I will sing praise to You.”</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Hebrews  </a:t>
            </a:r>
            <a:r>
              <a:rPr lang="en-US" sz="1600" dirty="0">
                <a:solidFill>
                  <a:schemeClr val="bg1"/>
                </a:solidFill>
                <a:latin typeface="Book Antiqua" pitchFamily="18" charset="0"/>
              </a:rPr>
              <a:t>2:12</a:t>
            </a:r>
            <a:endParaRPr lang="en-US" sz="1600" dirty="0">
              <a:solidFill>
                <a:srgbClr val="FEBC02"/>
              </a:solidFill>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3" name="Title 2"/>
          <p:cNvSpPr>
            <a:spLocks noGrp="1"/>
          </p:cNvSpPr>
          <p:nvPr>
            <p:ph type="title"/>
          </p:nvPr>
        </p:nvSpPr>
        <p:spPr>
          <a:xfrm>
            <a:off x="5562600" y="205978"/>
            <a:ext cx="3276600" cy="4727972"/>
          </a:xfrm>
        </p:spPr>
        <p:txBody>
          <a:bodyPr>
            <a:noAutofit/>
          </a:bodyPr>
          <a:lstStyle/>
          <a:p>
            <a:r>
              <a:rPr lang="en-US" sz="3600" dirty="0">
                <a:solidFill>
                  <a:schemeClr val="bg1"/>
                </a:solidFill>
                <a:latin typeface="Pristina" pitchFamily="66" charset="0"/>
              </a:rPr>
              <a:t>“Then he said, "Come with me, and see my zeal for the LORD." So they had him ride </a:t>
            </a:r>
            <a:br>
              <a:rPr lang="en-US" sz="3600" dirty="0">
                <a:solidFill>
                  <a:schemeClr val="bg1"/>
                </a:solidFill>
                <a:latin typeface="Pristina" pitchFamily="66" charset="0"/>
              </a:rPr>
            </a:br>
            <a:r>
              <a:rPr lang="en-US" sz="3600" dirty="0">
                <a:solidFill>
                  <a:schemeClr val="bg1"/>
                </a:solidFill>
                <a:latin typeface="Pristina" pitchFamily="66" charset="0"/>
              </a:rPr>
              <a:t>in his chariot.”</a:t>
            </a:r>
            <a:br>
              <a:rPr lang="en-US" sz="5400" dirty="0">
                <a:solidFill>
                  <a:schemeClr val="bg1"/>
                </a:solidFill>
                <a:latin typeface="Pristina" pitchFamily="66" charset="0"/>
              </a:rPr>
            </a:br>
            <a:br>
              <a:rPr lang="en-US" sz="2400" dirty="0">
                <a:solidFill>
                  <a:schemeClr val="bg1"/>
                </a:solidFill>
                <a:latin typeface="Pristina" pitchFamily="66" charset="0"/>
              </a:rPr>
            </a:br>
            <a:r>
              <a:rPr lang="en-US" sz="2400" dirty="0">
                <a:solidFill>
                  <a:schemeClr val="bg1"/>
                </a:solidFill>
                <a:latin typeface="Pristina" pitchFamily="66" charset="0"/>
              </a:rPr>
              <a:t>2 Kings 10:16</a:t>
            </a:r>
            <a:endParaRPr lang="en-US" sz="5400" dirty="0">
              <a:solidFill>
                <a:schemeClr val="bg1"/>
              </a:solidFill>
              <a:latin typeface="Pristina"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a:t>
            </a:r>
            <a:br>
              <a:rPr lang="en-US" sz="4000" dirty="0">
                <a:solidFill>
                  <a:schemeClr val="bg1"/>
                </a:solidFill>
                <a:latin typeface="Pristina" pitchFamily="66" charset="0"/>
              </a:rPr>
            </a:br>
            <a:r>
              <a:rPr lang="en-US" sz="4000" dirty="0">
                <a:solidFill>
                  <a:schemeClr val="bg1"/>
                </a:solidFill>
                <a:latin typeface="Pristina" pitchFamily="66" charset="0"/>
              </a:rPr>
              <a:t>Our Singing</a:t>
            </a:r>
          </a:p>
        </p:txBody>
      </p:sp>
      <p:sp>
        <p:nvSpPr>
          <p:cNvPr id="10" name="Rectangle 9"/>
          <p:cNvSpPr/>
          <p:nvPr/>
        </p:nvSpPr>
        <p:spPr>
          <a:xfrm>
            <a:off x="5105400" y="1581150"/>
            <a:ext cx="3962400" cy="1908215"/>
          </a:xfrm>
          <a:prstGeom prst="rect">
            <a:avLst/>
          </a:prstGeom>
        </p:spPr>
        <p:txBody>
          <a:bodyPr wrap="square">
            <a:spAutoFit/>
          </a:bodyPr>
          <a:lstStyle/>
          <a:p>
            <a:pPr algn="ctr"/>
            <a:r>
              <a:rPr lang="en-US" sz="2800" dirty="0">
                <a:solidFill>
                  <a:srgbClr val="FEBC02"/>
                </a:solidFill>
                <a:latin typeface="Gabriola" pitchFamily="82" charset="0"/>
              </a:rPr>
              <a:t>“Is anyone among you suffering? Let him pray. Is anyone cheerful? Let him sing psalms.”</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James  </a:t>
            </a:r>
            <a:r>
              <a:rPr lang="en-US" sz="1600" dirty="0">
                <a:solidFill>
                  <a:schemeClr val="bg1"/>
                </a:solidFill>
                <a:latin typeface="Book Antiqua" pitchFamily="18" charset="0"/>
              </a:rPr>
              <a:t>5:13</a:t>
            </a:r>
            <a:endParaRPr lang="en-US" sz="1600" dirty="0">
              <a:solidFill>
                <a:srgbClr val="FEBC02"/>
              </a:solidFill>
              <a:latin typeface="Book Antiqua"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Doing All by the Lord’s Authority</a:t>
            </a:r>
          </a:p>
        </p:txBody>
      </p:sp>
      <p:sp>
        <p:nvSpPr>
          <p:cNvPr id="10" name="Rectangle 9"/>
          <p:cNvSpPr/>
          <p:nvPr/>
        </p:nvSpPr>
        <p:spPr>
          <a:xfrm>
            <a:off x="5105400" y="1581150"/>
            <a:ext cx="3962400" cy="2339102"/>
          </a:xfrm>
          <a:prstGeom prst="rect">
            <a:avLst/>
          </a:prstGeom>
        </p:spPr>
        <p:txBody>
          <a:bodyPr wrap="square">
            <a:spAutoFit/>
          </a:bodyPr>
          <a:lstStyle/>
          <a:p>
            <a:pPr algn="ctr"/>
            <a:r>
              <a:rPr lang="en-US" sz="2800" dirty="0">
                <a:solidFill>
                  <a:srgbClr val="FEBC02"/>
                </a:solidFill>
                <a:latin typeface="Gabriola" pitchFamily="82" charset="0"/>
              </a:rPr>
              <a:t>“And whatever you do in word or deed, do all in the name of the Lord Jesus, giving thanks to God the Father through Him.”</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Colossians  </a:t>
            </a:r>
            <a:r>
              <a:rPr lang="en-US" sz="1600" dirty="0">
                <a:solidFill>
                  <a:schemeClr val="bg1"/>
                </a:solidFill>
                <a:latin typeface="Book Antiqua" pitchFamily="18" charset="0"/>
              </a:rPr>
              <a:t>3:17</a:t>
            </a:r>
            <a:endParaRPr lang="en-US" sz="1600" dirty="0">
              <a:solidFill>
                <a:srgbClr val="FEBC02"/>
              </a:solidFill>
              <a:latin typeface="Book Antiqu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Doing All by the Lord’s Authority</a:t>
            </a:r>
          </a:p>
        </p:txBody>
      </p:sp>
      <p:sp>
        <p:nvSpPr>
          <p:cNvPr id="10" name="Rectangle 9"/>
          <p:cNvSpPr/>
          <p:nvPr/>
        </p:nvSpPr>
        <p:spPr>
          <a:xfrm>
            <a:off x="5105400" y="1581150"/>
            <a:ext cx="3962400" cy="2339102"/>
          </a:xfrm>
          <a:prstGeom prst="rect">
            <a:avLst/>
          </a:prstGeom>
        </p:spPr>
        <p:txBody>
          <a:bodyPr wrap="square">
            <a:spAutoFit/>
          </a:bodyPr>
          <a:lstStyle/>
          <a:p>
            <a:pPr algn="ctr"/>
            <a:r>
              <a:rPr lang="en-US" sz="2800" dirty="0">
                <a:solidFill>
                  <a:srgbClr val="FEBC02"/>
                </a:solidFill>
                <a:latin typeface="Gabriola" pitchFamily="82" charset="0"/>
              </a:rPr>
              <a:t>“teaching them to observe all things that I have commanded you; and lo, I am with you always, even to the end of the age." Amen.”</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Matthew  </a:t>
            </a:r>
            <a:r>
              <a:rPr lang="en-US" sz="1600" dirty="0">
                <a:solidFill>
                  <a:schemeClr val="bg1"/>
                </a:solidFill>
                <a:latin typeface="Book Antiqua" pitchFamily="18" charset="0"/>
              </a:rPr>
              <a:t>28:18</a:t>
            </a:r>
            <a:endParaRPr lang="en-US" sz="1600" dirty="0">
              <a:solidFill>
                <a:srgbClr val="FEBC02"/>
              </a:solidFill>
              <a:latin typeface="Book Antiqua"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Doing All by the Lord’s Authority</a:t>
            </a:r>
          </a:p>
        </p:txBody>
      </p:sp>
      <p:sp>
        <p:nvSpPr>
          <p:cNvPr id="10" name="Rectangle 9"/>
          <p:cNvSpPr/>
          <p:nvPr/>
        </p:nvSpPr>
        <p:spPr>
          <a:xfrm>
            <a:off x="5105400" y="1581150"/>
            <a:ext cx="3962400" cy="1477328"/>
          </a:xfrm>
          <a:prstGeom prst="rect">
            <a:avLst/>
          </a:prstGeom>
        </p:spPr>
        <p:txBody>
          <a:bodyPr wrap="square">
            <a:spAutoFit/>
          </a:bodyPr>
          <a:lstStyle/>
          <a:p>
            <a:pPr algn="ctr"/>
            <a:r>
              <a:rPr lang="en-US" sz="2800" dirty="0">
                <a:solidFill>
                  <a:srgbClr val="FEBC02"/>
                </a:solidFill>
                <a:latin typeface="Gabriola" pitchFamily="82" charset="0"/>
              </a:rPr>
              <a:t>“If anyone speaks, let him speak as the oracles of God.”</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1 </a:t>
            </a:r>
            <a:r>
              <a:rPr lang="en-US" sz="2400" dirty="0">
                <a:solidFill>
                  <a:schemeClr val="bg1"/>
                </a:solidFill>
                <a:latin typeface="Gabriola" pitchFamily="82" charset="0"/>
              </a:rPr>
              <a:t>Peter  </a:t>
            </a:r>
            <a:r>
              <a:rPr lang="en-US" sz="1600" dirty="0">
                <a:solidFill>
                  <a:schemeClr val="bg1"/>
                </a:solidFill>
                <a:latin typeface="Book Antiqua" pitchFamily="18" charset="0"/>
              </a:rPr>
              <a:t>4:11</a:t>
            </a:r>
            <a:endParaRPr lang="en-US" sz="1600" dirty="0">
              <a:solidFill>
                <a:srgbClr val="FEBC02"/>
              </a:solidFill>
              <a:latin typeface="Book Antiqu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105400" y="209550"/>
            <a:ext cx="3962400" cy="1143000"/>
          </a:xfrm>
          <a:ln w="15875" cap="rnd" cmpd="thinThick">
            <a:solidFill>
              <a:srgbClr val="FEBC02"/>
            </a:solidFill>
          </a:ln>
        </p:spPr>
        <p:txBody>
          <a:bodyPr>
            <a:normAutofit fontScale="90000"/>
          </a:bodyPr>
          <a:lstStyle/>
          <a:p>
            <a:r>
              <a:rPr lang="en-US" sz="4000" dirty="0">
                <a:solidFill>
                  <a:schemeClr val="bg1"/>
                </a:solidFill>
                <a:latin typeface="Pristina" pitchFamily="66" charset="0"/>
              </a:rPr>
              <a:t>Zeal in Putting the Lord First in Our Lives</a:t>
            </a:r>
          </a:p>
        </p:txBody>
      </p:sp>
      <p:sp>
        <p:nvSpPr>
          <p:cNvPr id="10" name="Rectangle 9"/>
          <p:cNvSpPr/>
          <p:nvPr/>
        </p:nvSpPr>
        <p:spPr>
          <a:xfrm>
            <a:off x="5334000" y="1581150"/>
            <a:ext cx="3581400" cy="2339102"/>
          </a:xfrm>
          <a:prstGeom prst="rect">
            <a:avLst/>
          </a:prstGeom>
        </p:spPr>
        <p:txBody>
          <a:bodyPr wrap="square">
            <a:spAutoFit/>
          </a:bodyPr>
          <a:lstStyle/>
          <a:p>
            <a:pPr algn="ctr"/>
            <a:r>
              <a:rPr lang="en-US" sz="2800" dirty="0">
                <a:solidFill>
                  <a:srgbClr val="FEBC02"/>
                </a:solidFill>
                <a:latin typeface="Gabriola" pitchFamily="82" charset="0"/>
              </a:rPr>
              <a:t>“But seek first the kingdom of God and His righteousness, and all these things shall be added to you.”</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Matthew  </a:t>
            </a:r>
            <a:r>
              <a:rPr lang="en-US" sz="1600" dirty="0">
                <a:solidFill>
                  <a:schemeClr val="bg1"/>
                </a:solidFill>
                <a:latin typeface="Book Antiqua" pitchFamily="18" charset="0"/>
              </a:rPr>
              <a:t>6:33</a:t>
            </a:r>
            <a:endParaRPr lang="en-US" sz="1600" dirty="0">
              <a:solidFill>
                <a:srgbClr val="FEBC02"/>
              </a:solidFill>
              <a:latin typeface="Book Antiqua"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3" name="Title 2"/>
          <p:cNvSpPr>
            <a:spLocks noGrp="1"/>
          </p:cNvSpPr>
          <p:nvPr>
            <p:ph type="title"/>
          </p:nvPr>
        </p:nvSpPr>
        <p:spPr>
          <a:xfrm>
            <a:off x="5410200" y="205978"/>
            <a:ext cx="3429000" cy="1984772"/>
          </a:xfrm>
        </p:spPr>
        <p:txBody>
          <a:bodyPr>
            <a:noAutofit/>
          </a:bodyPr>
          <a:lstStyle/>
          <a:p>
            <a:r>
              <a:rPr lang="en-US" sz="3600" dirty="0">
                <a:solidFill>
                  <a:schemeClr val="bg1"/>
                </a:solidFill>
                <a:latin typeface="Pristina" pitchFamily="66" charset="0"/>
              </a:rPr>
              <a:t>“Come… </a:t>
            </a:r>
            <a:br>
              <a:rPr lang="en-US" sz="3600" dirty="0">
                <a:solidFill>
                  <a:schemeClr val="bg1"/>
                </a:solidFill>
                <a:latin typeface="Pristina" pitchFamily="66" charset="0"/>
              </a:rPr>
            </a:br>
            <a:r>
              <a:rPr lang="en-US" sz="3600" dirty="0">
                <a:solidFill>
                  <a:schemeClr val="bg1"/>
                </a:solidFill>
                <a:latin typeface="Pristina" pitchFamily="66" charset="0"/>
              </a:rPr>
              <a:t>And See My Zeal For The Lord”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3" name="Title 2"/>
          <p:cNvSpPr>
            <a:spLocks noGrp="1"/>
          </p:cNvSpPr>
          <p:nvPr>
            <p:ph type="title"/>
          </p:nvPr>
        </p:nvSpPr>
        <p:spPr>
          <a:xfrm>
            <a:off x="5410200" y="205978"/>
            <a:ext cx="3429000" cy="1984772"/>
          </a:xfrm>
        </p:spPr>
        <p:txBody>
          <a:bodyPr>
            <a:noAutofit/>
          </a:bodyPr>
          <a:lstStyle/>
          <a:p>
            <a:r>
              <a:rPr lang="en-US" sz="3600" dirty="0">
                <a:solidFill>
                  <a:schemeClr val="bg1"/>
                </a:solidFill>
                <a:latin typeface="Pristina" pitchFamily="66" charset="0"/>
              </a:rPr>
              <a:t>“Come… </a:t>
            </a:r>
            <a:br>
              <a:rPr lang="en-US" sz="3600" dirty="0">
                <a:solidFill>
                  <a:schemeClr val="bg1"/>
                </a:solidFill>
                <a:latin typeface="Pristina" pitchFamily="66" charset="0"/>
              </a:rPr>
            </a:br>
            <a:r>
              <a:rPr lang="en-US" sz="3600" dirty="0">
                <a:solidFill>
                  <a:schemeClr val="bg1"/>
                </a:solidFill>
                <a:latin typeface="Pristina" pitchFamily="66" charset="0"/>
              </a:rPr>
              <a:t>And See My Zeal For The Lord”</a:t>
            </a:r>
          </a:p>
        </p:txBody>
      </p:sp>
      <p:sp>
        <p:nvSpPr>
          <p:cNvPr id="4" name="Rectangle 3"/>
          <p:cNvSpPr/>
          <p:nvPr/>
        </p:nvSpPr>
        <p:spPr>
          <a:xfrm>
            <a:off x="5334000" y="2114550"/>
            <a:ext cx="3581400" cy="2769989"/>
          </a:xfrm>
          <a:prstGeom prst="rect">
            <a:avLst/>
          </a:prstGeom>
        </p:spPr>
        <p:txBody>
          <a:bodyPr wrap="square">
            <a:spAutoFit/>
          </a:bodyPr>
          <a:lstStyle/>
          <a:p>
            <a:pPr algn="ctr"/>
            <a:r>
              <a:rPr lang="en-US" sz="2800" dirty="0">
                <a:solidFill>
                  <a:srgbClr val="FEBC02"/>
                </a:solidFill>
                <a:latin typeface="Gabriola" pitchFamily="82" charset="0"/>
              </a:rPr>
              <a:t>“And they said to one another, "Did not our heart burn within us while He talked with us on the road, and while He opened the Scriptures to us?”</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Luke  </a:t>
            </a:r>
            <a:r>
              <a:rPr lang="en-US" sz="1600" dirty="0">
                <a:solidFill>
                  <a:schemeClr val="bg1"/>
                </a:solidFill>
                <a:latin typeface="Book Antiqua" pitchFamily="18" charset="0"/>
              </a:rPr>
              <a:t>24:32</a:t>
            </a:r>
            <a:endParaRPr lang="en-US" sz="1600" dirty="0">
              <a:solidFill>
                <a:srgbClr val="FEBC02"/>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zeal for the Lord"/>
          <p:cNvPicPr>
            <a:picLocks noChangeAspect="1" noChangeArrowheads="1"/>
          </p:cNvPicPr>
          <p:nvPr/>
        </p:nvPicPr>
        <p:blipFill>
          <a:blip r:embed="rId2" cstate="print"/>
          <a:srcRect/>
          <a:stretch>
            <a:fillRect/>
          </a:stretch>
        </p:blipFill>
        <p:spPr bwMode="auto">
          <a:xfrm>
            <a:off x="0" y="0"/>
            <a:ext cx="9144001" cy="5143500"/>
          </a:xfrm>
          <a:prstGeom prst="rect">
            <a:avLst/>
          </a:prstGeom>
          <a:noFill/>
        </p:spPr>
      </p:pic>
      <p:sp>
        <p:nvSpPr>
          <p:cNvPr id="5" name="Title 4"/>
          <p:cNvSpPr>
            <a:spLocks noGrp="1"/>
          </p:cNvSpPr>
          <p:nvPr>
            <p:ph type="title"/>
          </p:nvPr>
        </p:nvSpPr>
        <p:spPr>
          <a:xfrm>
            <a:off x="5715000" y="438150"/>
            <a:ext cx="2971800" cy="857250"/>
          </a:xfrm>
        </p:spPr>
        <p:txBody>
          <a:bodyPr>
            <a:normAutofit/>
          </a:bodyPr>
          <a:lstStyle/>
          <a:p>
            <a:pPr algn="l"/>
            <a:r>
              <a:rPr lang="en-US" sz="4800" dirty="0">
                <a:solidFill>
                  <a:schemeClr val="bg1"/>
                </a:solidFill>
                <a:latin typeface="Pristina" pitchFamily="66" charset="0"/>
              </a:rPr>
              <a:t>Zeal:</a:t>
            </a:r>
          </a:p>
        </p:txBody>
      </p:sp>
      <p:sp>
        <p:nvSpPr>
          <p:cNvPr id="6" name="Content Placeholder 5"/>
          <p:cNvSpPr>
            <a:spLocks noGrp="1"/>
          </p:cNvSpPr>
          <p:nvPr>
            <p:ph idx="1"/>
          </p:nvPr>
        </p:nvSpPr>
        <p:spPr>
          <a:xfrm>
            <a:off x="5410200" y="1504950"/>
            <a:ext cx="3505200" cy="3352799"/>
          </a:xfrm>
        </p:spPr>
        <p:txBody>
          <a:bodyPr>
            <a:normAutofit/>
          </a:bodyPr>
          <a:lstStyle/>
          <a:p>
            <a:r>
              <a:rPr lang="en-US" dirty="0">
                <a:solidFill>
                  <a:schemeClr val="bg1"/>
                </a:solidFill>
                <a:latin typeface="Pristina" pitchFamily="66" charset="0"/>
              </a:rPr>
              <a:t>enthusiastic for a cause</a:t>
            </a:r>
          </a:p>
          <a:p>
            <a:endParaRPr lang="en-US" sz="1200" dirty="0">
              <a:solidFill>
                <a:schemeClr val="bg1"/>
              </a:solidFill>
              <a:latin typeface="Pristina" pitchFamily="66" charset="0"/>
            </a:endParaRPr>
          </a:p>
          <a:p>
            <a:r>
              <a:rPr lang="en-US" dirty="0">
                <a:solidFill>
                  <a:schemeClr val="bg1"/>
                </a:solidFill>
                <a:latin typeface="Pristina" pitchFamily="66" charset="0"/>
              </a:rPr>
              <a:t>an ideal</a:t>
            </a:r>
          </a:p>
          <a:p>
            <a:endParaRPr lang="en-US" sz="1200" dirty="0">
              <a:solidFill>
                <a:schemeClr val="bg1"/>
              </a:solidFill>
              <a:latin typeface="Pristina" pitchFamily="66" charset="0"/>
            </a:endParaRPr>
          </a:p>
          <a:p>
            <a:r>
              <a:rPr lang="en-US" dirty="0">
                <a:solidFill>
                  <a:schemeClr val="bg1"/>
                </a:solidFill>
                <a:latin typeface="Pristina" pitchFamily="66" charset="0"/>
              </a:rPr>
              <a:t>a goal and tireless diligence in its furtherance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647950"/>
            <a:ext cx="9150170" cy="24955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1143000" y="1047751"/>
            <a:ext cx="6858000" cy="1477328"/>
          </a:xfrm>
          <a:prstGeom prst="rect">
            <a:avLst/>
          </a:prstGeom>
        </p:spPr>
        <p:txBody>
          <a:bodyPr wrap="square">
            <a:spAutoFit/>
          </a:bodyPr>
          <a:lstStyle/>
          <a:p>
            <a:pPr algn="ctr"/>
            <a:r>
              <a:rPr lang="en-US" sz="2800" dirty="0">
                <a:solidFill>
                  <a:srgbClr val="FEBC02"/>
                </a:solidFill>
                <a:latin typeface="Gabriola" pitchFamily="82" charset="0"/>
              </a:rPr>
              <a:t>“Because zeal for Your house has eaten me up, And the reproaches of those who reproach You have fallen on me.”</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Psalm </a:t>
            </a:r>
            <a:r>
              <a:rPr lang="en-US" dirty="0">
                <a:solidFill>
                  <a:schemeClr val="bg1"/>
                </a:solidFill>
                <a:latin typeface="Book Antiqua" pitchFamily="18" charset="0"/>
              </a:rPr>
              <a:t>69:9</a:t>
            </a:r>
            <a:endParaRPr lang="en-US" dirty="0">
              <a:solidFill>
                <a:srgbClr val="FEBC02"/>
              </a:solidFill>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1143000" y="1047750"/>
            <a:ext cx="6858000" cy="1908215"/>
          </a:xfrm>
          <a:prstGeom prst="rect">
            <a:avLst/>
          </a:prstGeom>
        </p:spPr>
        <p:txBody>
          <a:bodyPr wrap="square">
            <a:spAutoFit/>
          </a:bodyPr>
          <a:lstStyle/>
          <a:p>
            <a:pPr algn="ctr"/>
            <a:r>
              <a:rPr lang="en-US" sz="2800" dirty="0">
                <a:solidFill>
                  <a:srgbClr val="FEBC02"/>
                </a:solidFill>
                <a:latin typeface="Gabriola" pitchFamily="82" charset="0"/>
              </a:rPr>
              <a:t>“Brethren, my heart's desire and prayer to God for Israel is that they may be saved. For I bear them witness that they have a zeal for God, but not according to knowledge.”</a:t>
            </a:r>
          </a:p>
          <a:p>
            <a:pPr algn="ctr"/>
            <a:endParaRPr lang="en-US" sz="1000" dirty="0">
              <a:solidFill>
                <a:srgbClr val="FEBC02"/>
              </a:solidFill>
              <a:latin typeface="Gabriola" pitchFamily="82" charset="0"/>
            </a:endParaRPr>
          </a:p>
          <a:p>
            <a:pPr algn="ctr"/>
            <a:r>
              <a:rPr lang="en-US" sz="2400" dirty="0">
                <a:solidFill>
                  <a:schemeClr val="bg1"/>
                </a:solidFill>
                <a:latin typeface="Gabriola" pitchFamily="82" charset="0"/>
              </a:rPr>
              <a:t>Romans </a:t>
            </a:r>
            <a:r>
              <a:rPr lang="en-US" sz="1600" dirty="0">
                <a:solidFill>
                  <a:schemeClr val="bg1"/>
                </a:solidFill>
                <a:latin typeface="Book Antiqua" pitchFamily="18" charset="0"/>
              </a:rPr>
              <a:t>10:1-2</a:t>
            </a:r>
            <a:endParaRPr lang="en-US" sz="1600" dirty="0">
              <a:solidFill>
                <a:srgbClr val="FEBC02"/>
              </a:solidFill>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1143000" y="1047750"/>
            <a:ext cx="6858000" cy="1908215"/>
          </a:xfrm>
          <a:prstGeom prst="rect">
            <a:avLst/>
          </a:prstGeom>
        </p:spPr>
        <p:txBody>
          <a:bodyPr wrap="square">
            <a:spAutoFit/>
          </a:bodyPr>
          <a:lstStyle/>
          <a:p>
            <a:pPr algn="ctr"/>
            <a:r>
              <a:rPr lang="en-US" sz="2800" dirty="0">
                <a:solidFill>
                  <a:srgbClr val="FEBC02"/>
                </a:solidFill>
                <a:latin typeface="Gabriola" pitchFamily="82" charset="0"/>
              </a:rPr>
              <a:t>“Now I rejoice, not that you were made sorry, but that your sorrow led to repentance. For you were made sorry in a godly manner, that you might suffer loss from us in nothing...”</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2</a:t>
            </a:r>
            <a:r>
              <a:rPr lang="en-US" sz="2400" dirty="0">
                <a:solidFill>
                  <a:schemeClr val="bg1"/>
                </a:solidFill>
                <a:latin typeface="Gabriola" pitchFamily="82" charset="0"/>
              </a:rPr>
              <a:t> Corinthians </a:t>
            </a:r>
            <a:r>
              <a:rPr lang="en-US" sz="1600" dirty="0">
                <a:solidFill>
                  <a:schemeClr val="bg1"/>
                </a:solidFill>
                <a:latin typeface="Book Antiqua" pitchFamily="18" charset="0"/>
              </a:rPr>
              <a:t>7:9-11</a:t>
            </a:r>
            <a:endParaRPr lang="en-US" sz="1600" dirty="0">
              <a:solidFill>
                <a:srgbClr val="FEBC02"/>
              </a:solidFill>
              <a:latin typeface="Book Antiqu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1143000" y="1047750"/>
            <a:ext cx="6858000" cy="1908215"/>
          </a:xfrm>
          <a:prstGeom prst="rect">
            <a:avLst/>
          </a:prstGeom>
        </p:spPr>
        <p:txBody>
          <a:bodyPr wrap="square">
            <a:spAutoFit/>
          </a:bodyPr>
          <a:lstStyle/>
          <a:p>
            <a:pPr algn="ctr"/>
            <a:r>
              <a:rPr lang="en-US" sz="2800" dirty="0">
                <a:solidFill>
                  <a:srgbClr val="FEBC02"/>
                </a:solidFill>
                <a:latin typeface="Gabriola" pitchFamily="82" charset="0"/>
              </a:rPr>
              <a:t>“For godly sorrow produces repentance leading to salvation, not to be regretted; but the sorrow of the world produces death...”</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2</a:t>
            </a:r>
            <a:r>
              <a:rPr lang="en-US" sz="2400" dirty="0">
                <a:solidFill>
                  <a:schemeClr val="bg1"/>
                </a:solidFill>
                <a:latin typeface="Gabriola" pitchFamily="82" charset="0"/>
              </a:rPr>
              <a:t> Corinthians </a:t>
            </a:r>
            <a:r>
              <a:rPr lang="en-US" sz="1600" dirty="0">
                <a:solidFill>
                  <a:schemeClr val="bg1"/>
                </a:solidFill>
                <a:latin typeface="Book Antiqua" pitchFamily="18" charset="0"/>
              </a:rPr>
              <a:t>7:9-11</a:t>
            </a:r>
            <a:endParaRPr lang="en-US" sz="1600" dirty="0">
              <a:solidFill>
                <a:srgbClr val="FEBC02"/>
              </a:solidFill>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0" y="2952750"/>
            <a:ext cx="9150170" cy="2190750"/>
          </a:xfrm>
          <a:prstGeom prst="rect">
            <a:avLst/>
          </a:prstGeom>
          <a:noFill/>
        </p:spPr>
      </p:pic>
      <p:sp>
        <p:nvSpPr>
          <p:cNvPr id="3" name="Title 2"/>
          <p:cNvSpPr txBox="1">
            <a:spLocks/>
          </p:cNvSpPr>
          <p:nvPr/>
        </p:nvSpPr>
        <p:spPr>
          <a:xfrm>
            <a:off x="304800" y="205978"/>
            <a:ext cx="8534400" cy="9941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Pristina" pitchFamily="66" charset="0"/>
                <a:ea typeface="+mj-ea"/>
                <a:cs typeface="+mj-cs"/>
              </a:rPr>
              <a:t> </a:t>
            </a:r>
            <a:r>
              <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rPr>
              <a:t>A Number</a:t>
            </a:r>
            <a:r>
              <a:rPr kumimoji="0" lang="en-US" sz="4400" b="0" i="0" u="none" strike="noStrike" kern="1200" cap="none" spc="0" normalizeH="0" noProof="0" dirty="0">
                <a:ln>
                  <a:noFill/>
                </a:ln>
                <a:solidFill>
                  <a:schemeClr val="bg1"/>
                </a:solidFill>
                <a:effectLst/>
                <a:uLnTx/>
                <a:uFillTx/>
                <a:latin typeface="Pristina" pitchFamily="66" charset="0"/>
                <a:ea typeface="+mj-ea"/>
                <a:cs typeface="+mj-cs"/>
              </a:rPr>
              <a:t> of Bible Passages Speak of Zeal</a:t>
            </a:r>
            <a:endParaRPr kumimoji="0" lang="en-US" sz="4400" b="0" i="0" u="none" strike="noStrike" kern="1200" cap="none" spc="0" normalizeH="0" baseline="0" noProof="0" dirty="0">
              <a:ln>
                <a:noFill/>
              </a:ln>
              <a:solidFill>
                <a:schemeClr val="bg1"/>
              </a:solidFill>
              <a:effectLst/>
              <a:uLnTx/>
              <a:uFillTx/>
              <a:latin typeface="Pristina" pitchFamily="66" charset="0"/>
              <a:ea typeface="+mj-ea"/>
              <a:cs typeface="+mj-cs"/>
            </a:endParaRPr>
          </a:p>
        </p:txBody>
      </p:sp>
      <p:sp>
        <p:nvSpPr>
          <p:cNvPr id="4" name="Rectangle 3"/>
          <p:cNvSpPr/>
          <p:nvPr/>
        </p:nvSpPr>
        <p:spPr>
          <a:xfrm>
            <a:off x="228600" y="1047750"/>
            <a:ext cx="8686800" cy="2339102"/>
          </a:xfrm>
          <a:prstGeom prst="rect">
            <a:avLst/>
          </a:prstGeom>
        </p:spPr>
        <p:txBody>
          <a:bodyPr wrap="square">
            <a:spAutoFit/>
          </a:bodyPr>
          <a:lstStyle/>
          <a:p>
            <a:pPr algn="ctr"/>
            <a:r>
              <a:rPr lang="en-US" sz="2800" dirty="0">
                <a:solidFill>
                  <a:srgbClr val="FEBC02"/>
                </a:solidFill>
                <a:latin typeface="Gabriola" pitchFamily="82" charset="0"/>
              </a:rPr>
              <a:t>“For observe this very thing, that you sorrowed in a godly manner: What diligence it produced in you, what clearing of yourselves, what indignation, what fear, what vehement desire, what zeal, what vindication! In all things you proved yourselves to be clear in this matter.”</a:t>
            </a:r>
          </a:p>
          <a:p>
            <a:pPr algn="ctr"/>
            <a:endParaRPr lang="en-US" sz="1000" dirty="0">
              <a:solidFill>
                <a:srgbClr val="FEBC02"/>
              </a:solidFill>
              <a:latin typeface="Gabriola" pitchFamily="82" charset="0"/>
            </a:endParaRPr>
          </a:p>
          <a:p>
            <a:pPr algn="ctr"/>
            <a:r>
              <a:rPr lang="en-US" sz="1600" dirty="0">
                <a:solidFill>
                  <a:schemeClr val="bg1"/>
                </a:solidFill>
                <a:latin typeface="Book Antiqua" pitchFamily="18" charset="0"/>
              </a:rPr>
              <a:t>2</a:t>
            </a:r>
            <a:r>
              <a:rPr lang="en-US" sz="2400" dirty="0">
                <a:solidFill>
                  <a:schemeClr val="bg1"/>
                </a:solidFill>
                <a:latin typeface="Gabriola" pitchFamily="82" charset="0"/>
              </a:rPr>
              <a:t> Corinthians </a:t>
            </a:r>
            <a:r>
              <a:rPr lang="en-US" sz="1600" dirty="0">
                <a:solidFill>
                  <a:schemeClr val="bg1"/>
                </a:solidFill>
                <a:latin typeface="Book Antiqua" pitchFamily="18" charset="0"/>
              </a:rPr>
              <a:t>7:9-11</a:t>
            </a:r>
            <a:endParaRPr lang="en-US" sz="1600" dirty="0">
              <a:solidFill>
                <a:srgbClr val="FEBC02"/>
              </a:solidFill>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1299</Words>
  <Application>Microsoft Office PowerPoint</Application>
  <PresentationFormat>On-screen Show (16:9)</PresentationFormat>
  <Paragraphs>131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Book Antiqua</vt:lpstr>
      <vt:lpstr>Calibri</vt:lpstr>
      <vt:lpstr>Gabriola</vt:lpstr>
      <vt:lpstr>Pristina</vt:lpstr>
      <vt:lpstr>Office Theme</vt:lpstr>
      <vt:lpstr>PowerPoint Presentation</vt:lpstr>
      <vt:lpstr>“Come… And See My Zeal For  The Lord”</vt:lpstr>
      <vt:lpstr>“Then he said, "Come with me, and see my zeal for the LORD." So they had him ride  in his chariot.”  2 Kings 10:16</vt:lpstr>
      <vt:lpstr>Zeal: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“Come… And See My  Zeal For The Lord”</vt:lpstr>
      <vt:lpstr>Zeal for  Preaching the Gospel</vt:lpstr>
      <vt:lpstr>Zeal for  Preaching the Gospel</vt:lpstr>
      <vt:lpstr>Zeal for  Preaching the Gospel</vt:lpstr>
      <vt:lpstr>Zeal for  Preaching the Gospel</vt:lpstr>
      <vt:lpstr>Zeal for  Preaching the Gospel</vt:lpstr>
      <vt:lpstr>Zeal for  Preaching the Gospel</vt:lpstr>
      <vt:lpstr>Zeal in the  Worship of God</vt:lpstr>
      <vt:lpstr>Zeal in the  Worship of God</vt:lpstr>
      <vt:lpstr>Zeal in the  Worship of God</vt:lpstr>
      <vt:lpstr>Zeal in Not Forsaking the Assembling</vt:lpstr>
      <vt:lpstr>Zeal in Not Forsaking the Assembling</vt:lpstr>
      <vt:lpstr>Zeal in Not Forsaking the Assembling</vt:lpstr>
      <vt:lpstr>Zeal in  Our Singing</vt:lpstr>
      <vt:lpstr>Zeal in  Our Singing</vt:lpstr>
      <vt:lpstr>Zeal in  Our Singing</vt:lpstr>
      <vt:lpstr>Zeal in  Our Singing</vt:lpstr>
      <vt:lpstr>Zeal in Doing All by the Lord’s Authority</vt:lpstr>
      <vt:lpstr>Zeal in Doing All by the Lord’s Authority</vt:lpstr>
      <vt:lpstr>Zeal in Doing All by the Lord’s Authority</vt:lpstr>
      <vt:lpstr>Zeal in Putting the Lord First in Our Lives</vt:lpstr>
      <vt:lpstr>“Come…  And See My Zeal For The Lord”</vt:lpstr>
      <vt:lpstr>“Come…  And See My Zeal For The Lord”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Lenny</dc:creator>
  <cp:lastModifiedBy>Lenny</cp:lastModifiedBy>
  <cp:revision>20</cp:revision>
  <dcterms:created xsi:type="dcterms:W3CDTF">2013-01-20T02:00:48Z</dcterms:created>
  <dcterms:modified xsi:type="dcterms:W3CDTF">2017-01-15T13:09:38Z</dcterms:modified>
</cp:coreProperties>
</file>