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312" r:id="rId4"/>
    <p:sldId id="314" r:id="rId5"/>
    <p:sldId id="315" r:id="rId6"/>
    <p:sldId id="317" r:id="rId7"/>
    <p:sldId id="318" r:id="rId8"/>
    <p:sldId id="319" r:id="rId9"/>
    <p:sldId id="321" r:id="rId10"/>
    <p:sldId id="322" r:id="rId11"/>
    <p:sldId id="323" r:id="rId12"/>
    <p:sldId id="324" r:id="rId13"/>
    <p:sldId id="325" r:id="rId14"/>
    <p:sldId id="326" r:id="rId15"/>
    <p:sldId id="311"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9" d="100"/>
          <a:sy n="109" d="100"/>
        </p:scale>
        <p:origin x="-66" y="-19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22DEB0-9A2D-4D5E-8337-6EFD4F9D8496}" type="datetimeFigureOut">
              <a:rPr lang="en-US" smtClean="0"/>
              <a:pPr/>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21817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2DEB0-9A2D-4D5E-8337-6EFD4F9D8496}" type="datetimeFigureOut">
              <a:rPr lang="en-US" smtClean="0"/>
              <a:pPr/>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802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2DEB0-9A2D-4D5E-8337-6EFD4F9D8496}" type="datetimeFigureOut">
              <a:rPr lang="en-US" smtClean="0"/>
              <a:pPr/>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4224222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2DEB0-9A2D-4D5E-8337-6EFD4F9D8496}" type="datetimeFigureOut">
              <a:rPr lang="en-US" smtClean="0"/>
              <a:pPr/>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196283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22DEB0-9A2D-4D5E-8337-6EFD4F9D8496}" type="datetimeFigureOut">
              <a:rPr lang="en-US" smtClean="0"/>
              <a:pPr/>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252019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2DEB0-9A2D-4D5E-8337-6EFD4F9D8496}" type="datetimeFigureOut">
              <a:rPr lang="en-US" smtClean="0"/>
              <a:pPr/>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184921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2DEB0-9A2D-4D5E-8337-6EFD4F9D8496}" type="datetimeFigureOut">
              <a:rPr lang="en-US" smtClean="0"/>
              <a:pPr/>
              <a:t>3/18/2017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333278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2DEB0-9A2D-4D5E-8337-6EFD4F9D8496}" type="datetimeFigureOut">
              <a:rPr lang="en-US" smtClean="0"/>
              <a:pPr/>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262278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2DEB0-9A2D-4D5E-8337-6EFD4F9D8496}" type="datetimeFigureOut">
              <a:rPr lang="en-US" smtClean="0"/>
              <a:pPr/>
              <a:t>3/18/2017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402389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22DEB0-9A2D-4D5E-8337-6EFD4F9D8496}" type="datetimeFigureOut">
              <a:rPr lang="en-US" smtClean="0"/>
              <a:pPr/>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6715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22DEB0-9A2D-4D5E-8337-6EFD4F9D8496}" type="datetimeFigureOut">
              <a:rPr lang="en-US" smtClean="0"/>
              <a:pPr/>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344735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2DEB0-9A2D-4D5E-8337-6EFD4F9D8496}" type="datetimeFigureOut">
              <a:rPr lang="en-US" smtClean="0"/>
              <a:pPr/>
              <a:t>3/18/2017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95234-24C6-4FCC-925D-97DE32FBFEDA}" type="slidenum">
              <a:rPr lang="en-US" smtClean="0"/>
              <a:pPr/>
              <a:t>‹#›</a:t>
            </a:fld>
            <a:endParaRPr lang="en-US"/>
          </a:p>
        </p:txBody>
      </p:sp>
    </p:spTree>
    <p:extLst>
      <p:ext uri="{BB962C8B-B14F-4D97-AF65-F5344CB8AC3E}">
        <p14:creationId xmlns:p14="http://schemas.microsoft.com/office/powerpoint/2010/main" xmlns="" val="347393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67595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Related image"/>
          <p:cNvPicPr>
            <a:picLocks noChangeAspect="1" noChangeArrowheads="1"/>
          </p:cNvPicPr>
          <p:nvPr/>
        </p:nvPicPr>
        <p:blipFill>
          <a:blip r:embed="rId2" cstate="print">
            <a:lum bright="7000"/>
          </a:blip>
          <a:srcRect/>
          <a:stretch>
            <a:fillRect/>
          </a:stretch>
        </p:blipFill>
        <p:spPr bwMode="auto">
          <a:xfrm>
            <a:off x="-1" y="5415"/>
            <a:ext cx="12192001" cy="6852585"/>
          </a:xfrm>
          <a:prstGeom prst="rect">
            <a:avLst/>
          </a:prstGeom>
          <a:noFill/>
        </p:spPr>
      </p:pic>
      <p:sp>
        <p:nvSpPr>
          <p:cNvPr id="4" name="Title 2"/>
          <p:cNvSpPr txBox="1">
            <a:spLocks/>
          </p:cNvSpPr>
          <p:nvPr/>
        </p:nvSpPr>
        <p:spPr>
          <a:xfrm>
            <a:off x="566057" y="472925"/>
            <a:ext cx="11251474" cy="1325563"/>
          </a:xfrm>
          <a:prstGeom prst="rect">
            <a:avLst/>
          </a:prstGeom>
        </p:spPr>
        <p:txBody>
          <a:bodyPr>
            <a:normAutofit fontScale="9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Candara" pitchFamily="34" charset="0"/>
                <a:ea typeface="+mj-ea"/>
                <a:cs typeface="+mj-cs"/>
              </a:rPr>
              <a:t>Jesus Saw The Father</a:t>
            </a:r>
            <a:r>
              <a:rPr kumimoji="0" lang="en-US" sz="6000" b="1" i="0" u="none" strike="noStrike" kern="1200" cap="none" spc="0" normalizeH="0" noProof="0" dirty="0" smtClean="0">
                <a:ln>
                  <a:noFill/>
                </a:ln>
                <a:solidFill>
                  <a:schemeClr val="tx1"/>
                </a:solidFill>
                <a:effectLst/>
                <a:uLnTx/>
                <a:uFillTx/>
                <a:latin typeface="Candara" pitchFamily="34" charset="0"/>
                <a:ea typeface="+mj-ea"/>
                <a:cs typeface="+mj-cs"/>
              </a:rPr>
              <a:t> Exemplify the Ability to Forgive</a:t>
            </a:r>
            <a:endParaRPr kumimoji="0" lang="en-US" sz="6000" b="1" i="0" u="none" strike="noStrike" kern="1200" cap="none" spc="0" normalizeH="0" baseline="0" noProof="0" dirty="0">
              <a:ln>
                <a:noFill/>
              </a:ln>
              <a:solidFill>
                <a:schemeClr val="tx1"/>
              </a:solidFill>
              <a:effectLst/>
              <a:uLnTx/>
              <a:uFillTx/>
              <a:latin typeface="Candara" pitchFamily="34" charset="0"/>
              <a:ea typeface="+mj-ea"/>
              <a:cs typeface="+mj-cs"/>
            </a:endParaRPr>
          </a:p>
        </p:txBody>
      </p:sp>
      <p:sp>
        <p:nvSpPr>
          <p:cNvPr id="5" name="Rectangle 4"/>
          <p:cNvSpPr/>
          <p:nvPr/>
        </p:nvSpPr>
        <p:spPr>
          <a:xfrm>
            <a:off x="653142" y="2672290"/>
            <a:ext cx="10772503" cy="1815882"/>
          </a:xfrm>
          <a:prstGeom prst="rect">
            <a:avLst/>
          </a:prstGeom>
        </p:spPr>
        <p:txBody>
          <a:bodyPr wrap="square">
            <a:spAutoFit/>
          </a:bodyPr>
          <a:lstStyle/>
          <a:p>
            <a:pPr algn="ctr"/>
            <a:r>
              <a:rPr lang="en-US" sz="3200" b="1" i="1" dirty="0" smtClean="0"/>
              <a:t>“who desires all men to be saved and to come to the knowledge of the truth</a:t>
            </a:r>
            <a:r>
              <a:rPr lang="en-US" sz="3200" b="1" i="1" dirty="0" smtClean="0"/>
              <a:t>.”</a:t>
            </a:r>
            <a:endParaRPr lang="en-US" sz="3200" b="1" i="1" dirty="0" smtClean="0"/>
          </a:p>
          <a:p>
            <a:pPr algn="ctr"/>
            <a:endParaRPr lang="en-US" sz="2400" b="1" i="1" dirty="0" smtClean="0"/>
          </a:p>
          <a:p>
            <a:pPr algn="ctr"/>
            <a:r>
              <a:rPr lang="en-US" sz="2400" b="1" i="1" dirty="0" smtClean="0"/>
              <a:t>1 Timothy 2:4</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Related image"/>
          <p:cNvPicPr>
            <a:picLocks noChangeAspect="1" noChangeArrowheads="1"/>
          </p:cNvPicPr>
          <p:nvPr/>
        </p:nvPicPr>
        <p:blipFill>
          <a:blip r:embed="rId2" cstate="print">
            <a:lum bright="7000"/>
          </a:blip>
          <a:srcRect/>
          <a:stretch>
            <a:fillRect/>
          </a:stretch>
        </p:blipFill>
        <p:spPr bwMode="auto">
          <a:xfrm>
            <a:off x="-1" y="5415"/>
            <a:ext cx="12192001" cy="6852585"/>
          </a:xfrm>
          <a:prstGeom prst="rect">
            <a:avLst/>
          </a:prstGeom>
          <a:noFill/>
        </p:spPr>
      </p:pic>
      <p:sp>
        <p:nvSpPr>
          <p:cNvPr id="4" name="Title 2"/>
          <p:cNvSpPr txBox="1">
            <a:spLocks/>
          </p:cNvSpPr>
          <p:nvPr/>
        </p:nvSpPr>
        <p:spPr>
          <a:xfrm>
            <a:off x="566057" y="472925"/>
            <a:ext cx="11251474" cy="1325563"/>
          </a:xfrm>
          <a:prstGeom prst="rect">
            <a:avLst/>
          </a:prstGeom>
        </p:spPr>
        <p:txBody>
          <a:bodyPr>
            <a:normAutofit fontScale="9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Candara" pitchFamily="34" charset="0"/>
                <a:ea typeface="+mj-ea"/>
                <a:cs typeface="+mj-cs"/>
              </a:rPr>
              <a:t>Jesus Saw The Father</a:t>
            </a:r>
            <a:r>
              <a:rPr kumimoji="0" lang="en-US" sz="6000" b="1" i="0" u="none" strike="noStrike" kern="1200" cap="none" spc="0" normalizeH="0" noProof="0" dirty="0" smtClean="0">
                <a:ln>
                  <a:noFill/>
                </a:ln>
                <a:solidFill>
                  <a:schemeClr val="tx1"/>
                </a:solidFill>
                <a:effectLst/>
                <a:uLnTx/>
                <a:uFillTx/>
                <a:latin typeface="Candara" pitchFamily="34" charset="0"/>
                <a:ea typeface="+mj-ea"/>
                <a:cs typeface="+mj-cs"/>
              </a:rPr>
              <a:t> Exemplify the Ability to Forgive</a:t>
            </a:r>
            <a:endParaRPr kumimoji="0" lang="en-US" sz="6000" b="1" i="0" u="none" strike="noStrike" kern="1200" cap="none" spc="0" normalizeH="0" baseline="0" noProof="0" dirty="0">
              <a:ln>
                <a:noFill/>
              </a:ln>
              <a:solidFill>
                <a:schemeClr val="tx1"/>
              </a:solidFill>
              <a:effectLst/>
              <a:uLnTx/>
              <a:uFillTx/>
              <a:latin typeface="Candara" pitchFamily="34" charset="0"/>
              <a:ea typeface="+mj-ea"/>
              <a:cs typeface="+mj-cs"/>
            </a:endParaRPr>
          </a:p>
        </p:txBody>
      </p:sp>
      <p:sp>
        <p:nvSpPr>
          <p:cNvPr id="5" name="Rectangle 4"/>
          <p:cNvSpPr/>
          <p:nvPr/>
        </p:nvSpPr>
        <p:spPr>
          <a:xfrm>
            <a:off x="653142" y="2672290"/>
            <a:ext cx="10772503" cy="2308324"/>
          </a:xfrm>
          <a:prstGeom prst="rect">
            <a:avLst/>
          </a:prstGeom>
        </p:spPr>
        <p:txBody>
          <a:bodyPr wrap="square">
            <a:spAutoFit/>
          </a:bodyPr>
          <a:lstStyle/>
          <a:p>
            <a:pPr algn="ctr"/>
            <a:r>
              <a:rPr lang="en-US" sz="3200" b="1" i="1" dirty="0" smtClean="0"/>
              <a:t>“The Lord is not slack concerning His promise, as some count slackness, but is longsuffering toward us, not willing that any should perish but that all should come to </a:t>
            </a:r>
            <a:r>
              <a:rPr lang="en-US" sz="3200" b="1" i="1" dirty="0" smtClean="0"/>
              <a:t>repentance.”</a:t>
            </a:r>
            <a:endParaRPr lang="en-US" sz="3200" b="1" i="1" dirty="0" smtClean="0"/>
          </a:p>
          <a:p>
            <a:pPr algn="ctr"/>
            <a:endParaRPr lang="en-US" sz="2400" b="1" i="1" dirty="0" smtClean="0"/>
          </a:p>
          <a:p>
            <a:pPr algn="ctr"/>
            <a:r>
              <a:rPr lang="en-US" sz="2400" b="1" i="1" dirty="0" smtClean="0"/>
              <a:t>2 Peter 3:9</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Related image"/>
          <p:cNvPicPr>
            <a:picLocks noChangeAspect="1" noChangeArrowheads="1"/>
          </p:cNvPicPr>
          <p:nvPr/>
        </p:nvPicPr>
        <p:blipFill>
          <a:blip r:embed="rId2" cstate="print">
            <a:lum bright="7000"/>
          </a:blip>
          <a:srcRect/>
          <a:stretch>
            <a:fillRect/>
          </a:stretch>
        </p:blipFill>
        <p:spPr bwMode="auto">
          <a:xfrm>
            <a:off x="-1" y="5415"/>
            <a:ext cx="12192001" cy="6852585"/>
          </a:xfrm>
          <a:prstGeom prst="rect">
            <a:avLst/>
          </a:prstGeom>
          <a:noFill/>
        </p:spPr>
      </p:pic>
      <p:sp>
        <p:nvSpPr>
          <p:cNvPr id="4" name="Title 2"/>
          <p:cNvSpPr txBox="1">
            <a:spLocks/>
          </p:cNvSpPr>
          <p:nvPr/>
        </p:nvSpPr>
        <p:spPr>
          <a:xfrm>
            <a:off x="566057" y="472925"/>
            <a:ext cx="11251474" cy="1325563"/>
          </a:xfrm>
          <a:prstGeom prst="rect">
            <a:avLst/>
          </a:prstGeom>
        </p:spPr>
        <p:txBody>
          <a:bodyPr>
            <a:normAutofit fontScale="9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Candara" pitchFamily="34" charset="0"/>
                <a:ea typeface="+mj-ea"/>
                <a:cs typeface="+mj-cs"/>
              </a:rPr>
              <a:t>Jesus Saw The Father</a:t>
            </a:r>
            <a:r>
              <a:rPr kumimoji="0" lang="en-US" sz="6000" b="1" i="0" u="none" strike="noStrike" kern="1200" cap="none" spc="0" normalizeH="0" noProof="0" dirty="0" smtClean="0">
                <a:ln>
                  <a:noFill/>
                </a:ln>
                <a:solidFill>
                  <a:schemeClr val="tx1"/>
                </a:solidFill>
                <a:effectLst/>
                <a:uLnTx/>
                <a:uFillTx/>
                <a:latin typeface="Candara" pitchFamily="34" charset="0"/>
                <a:ea typeface="+mj-ea"/>
                <a:cs typeface="+mj-cs"/>
              </a:rPr>
              <a:t> Exemplify the Ability to Forgive</a:t>
            </a:r>
            <a:endParaRPr kumimoji="0" lang="en-US" sz="6000" b="1" i="0" u="none" strike="noStrike" kern="1200" cap="none" spc="0" normalizeH="0" baseline="0" noProof="0" dirty="0">
              <a:ln>
                <a:noFill/>
              </a:ln>
              <a:solidFill>
                <a:schemeClr val="tx1"/>
              </a:solidFill>
              <a:effectLst/>
              <a:uLnTx/>
              <a:uFillTx/>
              <a:latin typeface="Candara" pitchFamily="34" charset="0"/>
              <a:ea typeface="+mj-ea"/>
              <a:cs typeface="+mj-cs"/>
            </a:endParaRPr>
          </a:p>
        </p:txBody>
      </p:sp>
      <p:sp>
        <p:nvSpPr>
          <p:cNvPr id="5" name="Rectangle 4"/>
          <p:cNvSpPr/>
          <p:nvPr/>
        </p:nvSpPr>
        <p:spPr>
          <a:xfrm>
            <a:off x="653142" y="2672290"/>
            <a:ext cx="10772503" cy="2308324"/>
          </a:xfrm>
          <a:prstGeom prst="rect">
            <a:avLst/>
          </a:prstGeom>
        </p:spPr>
        <p:txBody>
          <a:bodyPr wrap="square">
            <a:spAutoFit/>
          </a:bodyPr>
          <a:lstStyle/>
          <a:p>
            <a:pPr algn="ctr"/>
            <a:r>
              <a:rPr lang="en-US" sz="3200" b="1" i="1" dirty="0" smtClean="0"/>
              <a:t>“Or do you despise the riches of His goodness, forbearance, and longsuffering, not knowing that the goodness of God leads you to repentance</a:t>
            </a:r>
            <a:r>
              <a:rPr lang="en-US" sz="3200" b="1" i="1" dirty="0" smtClean="0"/>
              <a:t>?”</a:t>
            </a:r>
            <a:endParaRPr lang="en-US" sz="3200" b="1" i="1" dirty="0" smtClean="0"/>
          </a:p>
          <a:p>
            <a:pPr algn="ctr"/>
            <a:endParaRPr lang="en-US" sz="2400" b="1" i="1" dirty="0" smtClean="0"/>
          </a:p>
          <a:p>
            <a:pPr algn="ctr"/>
            <a:r>
              <a:rPr lang="en-US" sz="2400" b="1" i="1" dirty="0" smtClean="0"/>
              <a:t>Romans 2:4</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forgive"/>
          <p:cNvPicPr>
            <a:picLocks noChangeAspect="1" noChangeArrowheads="1"/>
          </p:cNvPicPr>
          <p:nvPr/>
        </p:nvPicPr>
        <p:blipFill>
          <a:blip r:embed="rId2" cstate="print"/>
          <a:srcRect/>
          <a:stretch>
            <a:fillRect/>
          </a:stretch>
        </p:blipFill>
        <p:spPr bwMode="auto">
          <a:xfrm>
            <a:off x="-1" y="-27418"/>
            <a:ext cx="12192001" cy="6885418"/>
          </a:xfrm>
          <a:prstGeom prst="rect">
            <a:avLst/>
          </a:prstGeom>
          <a:noFill/>
        </p:spPr>
      </p:pic>
      <p:sp>
        <p:nvSpPr>
          <p:cNvPr id="3" name="Title 2"/>
          <p:cNvSpPr txBox="1">
            <a:spLocks/>
          </p:cNvSpPr>
          <p:nvPr/>
        </p:nvSpPr>
        <p:spPr>
          <a:xfrm>
            <a:off x="3152502" y="627018"/>
            <a:ext cx="5878287" cy="5451565"/>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tx1"/>
                </a:solidFill>
                <a:effectLst/>
                <a:uLnTx/>
                <a:uFillTx/>
                <a:latin typeface="Candara" pitchFamily="34" charset="0"/>
                <a:ea typeface="+mj-ea"/>
                <a:cs typeface="+mj-cs"/>
              </a:rPr>
              <a:t>We Need to Embrace the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tx1"/>
                </a:solidFill>
                <a:effectLst/>
                <a:uLnTx/>
                <a:uFillTx/>
                <a:latin typeface="Candara" pitchFamily="34" charset="0"/>
                <a:ea typeface="+mj-ea"/>
                <a:cs typeface="+mj-cs"/>
              </a:rPr>
              <a:t>Ability to Forgive</a:t>
            </a:r>
            <a:endParaRPr kumimoji="0" lang="en-US" sz="7200" b="1" i="0" u="none" strike="noStrike" kern="1200" cap="none" spc="0" normalizeH="0" baseline="0" noProof="0" dirty="0">
              <a:ln>
                <a:noFill/>
              </a:ln>
              <a:solidFill>
                <a:schemeClr val="tx1"/>
              </a:solidFill>
              <a:effectLst/>
              <a:uLnTx/>
              <a:uFillTx/>
              <a:latin typeface="Candara" pitchFamily="34"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itle 2"/>
          <p:cNvSpPr txBox="1">
            <a:spLocks/>
          </p:cNvSpPr>
          <p:nvPr/>
        </p:nvSpPr>
        <p:spPr>
          <a:xfrm>
            <a:off x="1550127" y="984071"/>
            <a:ext cx="9387840" cy="5451565"/>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tx1"/>
                </a:solidFill>
                <a:effectLst/>
                <a:uLnTx/>
                <a:uFillTx/>
                <a:latin typeface="Candara" pitchFamily="34" charset="0"/>
                <a:ea typeface="+mj-ea"/>
                <a:cs typeface="+mj-cs"/>
              </a:rPr>
              <a:t>How easy or hard is</a:t>
            </a:r>
            <a:r>
              <a:rPr kumimoji="0" lang="en-US" sz="7200" b="1" i="0" u="none" strike="noStrike" kern="1200" cap="none" spc="0" normalizeH="0" noProof="0" dirty="0" smtClean="0">
                <a:ln>
                  <a:noFill/>
                </a:ln>
                <a:solidFill>
                  <a:schemeClr val="tx1"/>
                </a:solidFill>
                <a:effectLst/>
                <a:uLnTx/>
                <a:uFillTx/>
                <a:latin typeface="Candara" pitchFamily="34" charset="0"/>
                <a:ea typeface="+mj-ea"/>
                <a:cs typeface="+mj-cs"/>
              </a:rPr>
              <a:t> it for you to follow Christ’s example to forgive?</a:t>
            </a:r>
            <a:endParaRPr kumimoji="0" lang="en-US" sz="7200" b="1" i="0" u="none" strike="noStrike" kern="1200" cap="none" spc="0" normalizeH="0" baseline="0" noProof="0" dirty="0">
              <a:ln>
                <a:noFill/>
              </a:ln>
              <a:solidFill>
                <a:schemeClr val="tx1"/>
              </a:solidFill>
              <a:effectLst/>
              <a:uLnTx/>
              <a:uFillTx/>
              <a:latin typeface="Candara"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srcRect/>
          <a:stretch>
            <a:fillRect/>
          </a:stretch>
        </p:blipFill>
        <p:spPr bwMode="auto">
          <a:xfrm>
            <a:off x="-1" y="-17849"/>
            <a:ext cx="12192001" cy="6875849"/>
          </a:xfrm>
          <a:prstGeom prst="rect">
            <a:avLst/>
          </a:prstGeom>
          <a:noFill/>
        </p:spPr>
      </p:pic>
      <p:sp>
        <p:nvSpPr>
          <p:cNvPr id="3" name="Title 2"/>
          <p:cNvSpPr>
            <a:spLocks noGrp="1"/>
          </p:cNvSpPr>
          <p:nvPr>
            <p:ph type="title"/>
          </p:nvPr>
        </p:nvSpPr>
        <p:spPr>
          <a:xfrm>
            <a:off x="409834" y="2769327"/>
            <a:ext cx="11658598" cy="3928036"/>
          </a:xfrm>
        </p:spPr>
        <p:txBody>
          <a:bodyPr>
            <a:normAutofit/>
          </a:bodyPr>
          <a:lstStyle/>
          <a:p>
            <a:r>
              <a:rPr lang="en-US" b="1" dirty="0" smtClean="0">
                <a:latin typeface="Freestyle Script" pitchFamily="66" charset="0"/>
              </a:rPr>
              <a:t>A Series of Lessons…</a:t>
            </a:r>
            <a:r>
              <a:rPr lang="en-US" sz="2400" b="1" dirty="0" smtClean="0">
                <a:latin typeface="Freestyle Script" pitchFamily="66" charset="0"/>
              </a:rPr>
              <a:t> </a:t>
            </a:r>
            <a:br>
              <a:rPr lang="en-US" sz="2400" b="1" dirty="0" smtClean="0">
                <a:latin typeface="Freestyle Script" pitchFamily="66" charset="0"/>
              </a:rPr>
            </a:br>
            <a:r>
              <a:rPr lang="en-US" b="1" dirty="0" smtClean="0">
                <a:latin typeface="Freestyle Script" pitchFamily="66" charset="0"/>
              </a:rPr>
              <a:t/>
            </a:r>
            <a:br>
              <a:rPr lang="en-US" b="1" dirty="0" smtClean="0">
                <a:latin typeface="Freestyle Script" pitchFamily="66" charset="0"/>
              </a:rPr>
            </a:br>
            <a:r>
              <a:rPr lang="en-US" b="1" dirty="0" smtClean="0">
                <a:latin typeface="Arial Black" pitchFamily="34" charset="0"/>
              </a:rPr>
              <a:t>LOOKING TO JESUS </a:t>
            </a:r>
            <a:br>
              <a:rPr lang="en-US" b="1" dirty="0" smtClean="0">
                <a:latin typeface="Arial Black" pitchFamily="34" charset="0"/>
              </a:rPr>
            </a:br>
            <a:r>
              <a:rPr lang="en-US" b="1" dirty="0" smtClean="0">
                <a:latin typeface="Arial Black" pitchFamily="34" charset="0"/>
              </a:rPr>
              <a:t>AS OUR EXAMPLE</a:t>
            </a:r>
            <a:br>
              <a:rPr lang="en-US" b="1" dirty="0" smtClean="0">
                <a:latin typeface="Arial Black" pitchFamily="34" charset="0"/>
              </a:rPr>
            </a:br>
            <a:r>
              <a:rPr lang="en-US" sz="2800" dirty="0" smtClean="0">
                <a:solidFill>
                  <a:schemeClr val="bg1"/>
                </a:solidFill>
                <a:latin typeface="Arial Black" pitchFamily="34" charset="0"/>
              </a:rPr>
              <a:t>Lesson </a:t>
            </a:r>
            <a:r>
              <a:rPr lang="en-US" sz="2800" dirty="0" smtClean="0">
                <a:solidFill>
                  <a:schemeClr val="bg1"/>
                </a:solidFill>
                <a:latin typeface="Arial Black" pitchFamily="34" charset="0"/>
              </a:rPr>
              <a:t>4 </a:t>
            </a:r>
            <a:r>
              <a:rPr lang="en-US" sz="2800" dirty="0" smtClean="0">
                <a:solidFill>
                  <a:schemeClr val="bg1"/>
                </a:solidFill>
                <a:latin typeface="Arial Black" pitchFamily="34" charset="0"/>
              </a:rPr>
              <a:t>– </a:t>
            </a:r>
            <a:r>
              <a:rPr lang="en-US" sz="2800" dirty="0" smtClean="0">
                <a:solidFill>
                  <a:schemeClr val="bg1"/>
                </a:solidFill>
                <a:latin typeface="Arial Black" pitchFamily="34" charset="0"/>
              </a:rPr>
              <a:t>Forgiveness</a:t>
            </a:r>
            <a:endParaRPr lang="en-US" sz="28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83412" y="5134762"/>
            <a:ext cx="4815308" cy="1614381"/>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Freestyle Script" pitchFamily="66" charset="0"/>
                <a:ea typeface="+mj-ea"/>
                <a:cs typeface="+mj-cs"/>
              </a:rPr>
              <a:t>A Series of Lessons…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Freestyle Script" pitchFamily="66" charset="0"/>
                <a:ea typeface="+mj-ea"/>
                <a:cs typeface="+mj-cs"/>
              </a:rPr>
              <a:t/>
            </a:r>
            <a:br>
              <a:rPr kumimoji="0" lang="en-US" sz="2400" b="1" i="0" u="none" strike="noStrike" kern="1200" cap="none" spc="0" normalizeH="0" baseline="0" noProof="0" dirty="0" smtClean="0">
                <a:ln>
                  <a:noFill/>
                </a:ln>
                <a:solidFill>
                  <a:schemeClr val="bg1"/>
                </a:solidFill>
                <a:effectLst/>
                <a:uLnTx/>
                <a:uFillTx/>
                <a:latin typeface="Freestyle Script" pitchFamily="66" charset="0"/>
                <a:ea typeface="+mj-ea"/>
                <a:cs typeface="+mj-cs"/>
              </a:rPr>
            </a:br>
            <a:r>
              <a:rPr kumimoji="0" lang="en-US" sz="2000" b="1" i="0" u="none" strike="noStrike" kern="1200" cap="none" spc="0" normalizeH="0" baseline="0" noProof="0" dirty="0" smtClean="0">
                <a:ln>
                  <a:noFill/>
                </a:ln>
                <a:solidFill>
                  <a:schemeClr val="bg1"/>
                </a:solidFill>
                <a:effectLst/>
                <a:uLnTx/>
                <a:uFillTx/>
                <a:latin typeface="Arial Black" pitchFamily="34" charset="0"/>
                <a:ea typeface="+mj-ea"/>
                <a:cs typeface="+mj-cs"/>
              </a:rPr>
              <a:t>LOOKING TO JESUS </a:t>
            </a:r>
            <a:br>
              <a:rPr kumimoji="0" lang="en-US" sz="2000" b="1" i="0" u="none" strike="noStrike" kern="1200" cap="none" spc="0" normalizeH="0" baseline="0" noProof="0" dirty="0" smtClean="0">
                <a:ln>
                  <a:noFill/>
                </a:ln>
                <a:solidFill>
                  <a:schemeClr val="bg1"/>
                </a:solidFill>
                <a:effectLst/>
                <a:uLnTx/>
                <a:uFillTx/>
                <a:latin typeface="Arial Black" pitchFamily="34" charset="0"/>
                <a:ea typeface="+mj-ea"/>
                <a:cs typeface="+mj-cs"/>
              </a:rPr>
            </a:br>
            <a:r>
              <a:rPr kumimoji="0" lang="en-US" sz="2000" b="1" i="0" u="none" strike="noStrike" kern="1200" cap="none" spc="0" normalizeH="0" baseline="0" noProof="0" dirty="0" smtClean="0">
                <a:ln>
                  <a:noFill/>
                </a:ln>
                <a:solidFill>
                  <a:schemeClr val="bg1"/>
                </a:solidFill>
                <a:effectLst/>
                <a:uLnTx/>
                <a:uFillTx/>
                <a:latin typeface="Arial Black" pitchFamily="34" charset="0"/>
                <a:ea typeface="+mj-ea"/>
                <a:cs typeface="+mj-cs"/>
              </a:rPr>
              <a:t>AS OUR EXAMPLE</a:t>
            </a:r>
            <a:r>
              <a:rPr kumimoji="0" lang="en-US" sz="4400" b="1"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US" sz="4400" b="1" i="0" u="none" strike="noStrike" kern="1200" cap="none" spc="0" normalizeH="0" baseline="0" noProof="0" dirty="0" smtClean="0">
                <a:ln>
                  <a:noFill/>
                </a:ln>
                <a:solidFill>
                  <a:schemeClr val="bg1"/>
                </a:solidFill>
                <a:effectLst/>
                <a:uLnTx/>
                <a:uFillTx/>
                <a:latin typeface="Arial Black" pitchFamily="34" charset="0"/>
                <a:ea typeface="+mj-ea"/>
                <a:cs typeface="+mj-cs"/>
              </a:rPr>
            </a:br>
            <a:r>
              <a:rPr kumimoji="0" lang="en-US" sz="1100" b="0" i="0" u="none" strike="noStrike" kern="1200" cap="none" spc="0" normalizeH="0" baseline="0" noProof="0" dirty="0" smtClean="0">
                <a:ln>
                  <a:noFill/>
                </a:ln>
                <a:solidFill>
                  <a:schemeClr val="bg1"/>
                </a:solidFill>
                <a:effectLst/>
                <a:uLnTx/>
                <a:uFillTx/>
                <a:latin typeface="Arial Black" pitchFamily="34" charset="0"/>
                <a:ea typeface="+mj-ea"/>
                <a:cs typeface="+mj-cs"/>
              </a:rPr>
              <a:t>Lesson </a:t>
            </a:r>
            <a:r>
              <a:rPr kumimoji="0" lang="en-US" sz="1100" b="0" i="0" u="none" strike="noStrike" kern="1200" cap="none" spc="0" normalizeH="0" baseline="0" noProof="0" dirty="0" smtClean="0">
                <a:ln>
                  <a:noFill/>
                </a:ln>
                <a:solidFill>
                  <a:schemeClr val="bg1"/>
                </a:solidFill>
                <a:effectLst/>
                <a:uLnTx/>
                <a:uFillTx/>
                <a:latin typeface="Arial Black" pitchFamily="34" charset="0"/>
                <a:ea typeface="+mj-ea"/>
                <a:cs typeface="+mj-cs"/>
              </a:rPr>
              <a:t>4 </a:t>
            </a:r>
            <a:r>
              <a:rPr kumimoji="0" lang="en-US" sz="1100" b="0" i="0" u="none" strike="noStrike" kern="1200" cap="none" spc="0" normalizeH="0" baseline="0" noProof="0" dirty="0" smtClean="0">
                <a:ln>
                  <a:noFill/>
                </a:ln>
                <a:solidFill>
                  <a:schemeClr val="bg1"/>
                </a:solidFill>
                <a:effectLst/>
                <a:uLnTx/>
                <a:uFillTx/>
                <a:latin typeface="Arial Black" pitchFamily="34" charset="0"/>
                <a:ea typeface="+mj-ea"/>
                <a:cs typeface="+mj-cs"/>
              </a:rPr>
              <a:t>– </a:t>
            </a:r>
            <a:r>
              <a:rPr lang="en-US" sz="1100" dirty="0" smtClean="0">
                <a:solidFill>
                  <a:schemeClr val="bg1"/>
                </a:solidFill>
                <a:latin typeface="Arial Black" pitchFamily="34" charset="0"/>
                <a:ea typeface="+mj-ea"/>
                <a:cs typeface="+mj-cs"/>
              </a:rPr>
              <a:t>Forgiveness</a:t>
            </a:r>
            <a:endParaRPr kumimoji="0" lang="en-US" sz="11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Tree>
    <p:extLst>
      <p:ext uri="{BB962C8B-B14F-4D97-AF65-F5344CB8AC3E}">
        <p14:creationId xmlns:p14="http://schemas.microsoft.com/office/powerpoint/2010/main" xmlns="" val="2019679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srcRect/>
          <a:stretch>
            <a:fillRect/>
          </a:stretch>
        </p:blipFill>
        <p:spPr bwMode="auto">
          <a:xfrm>
            <a:off x="-1" y="-17849"/>
            <a:ext cx="12192001" cy="6875849"/>
          </a:xfrm>
          <a:prstGeom prst="rect">
            <a:avLst/>
          </a:prstGeom>
          <a:noFill/>
        </p:spPr>
      </p:pic>
      <p:sp>
        <p:nvSpPr>
          <p:cNvPr id="3" name="Title 2"/>
          <p:cNvSpPr>
            <a:spLocks noGrp="1"/>
          </p:cNvSpPr>
          <p:nvPr>
            <p:ph type="title"/>
          </p:nvPr>
        </p:nvSpPr>
        <p:spPr>
          <a:xfrm>
            <a:off x="409834" y="3105665"/>
            <a:ext cx="9071917" cy="3591697"/>
          </a:xfrm>
        </p:spPr>
        <p:txBody>
          <a:bodyPr>
            <a:normAutofit/>
          </a:bodyPr>
          <a:lstStyle/>
          <a:p>
            <a:r>
              <a:rPr lang="en-US" b="1" dirty="0" smtClean="0">
                <a:latin typeface="Freestyle Script" pitchFamily="66" charset="0"/>
              </a:rPr>
              <a:t>A Series of Lessons…</a:t>
            </a:r>
            <a:r>
              <a:rPr lang="en-US" sz="2400" b="1" dirty="0" smtClean="0">
                <a:latin typeface="Freestyle Script" pitchFamily="66" charset="0"/>
              </a:rPr>
              <a:t> </a:t>
            </a:r>
            <a:br>
              <a:rPr lang="en-US" sz="2400" b="1" dirty="0" smtClean="0">
                <a:latin typeface="Freestyle Script" pitchFamily="66" charset="0"/>
              </a:rPr>
            </a:br>
            <a:r>
              <a:rPr lang="en-US" b="1" dirty="0" smtClean="0">
                <a:latin typeface="Freestyle Script" pitchFamily="66" charset="0"/>
              </a:rPr>
              <a:t/>
            </a:r>
            <a:br>
              <a:rPr lang="en-US" b="1" dirty="0" smtClean="0">
                <a:latin typeface="Freestyle Script" pitchFamily="66" charset="0"/>
              </a:rPr>
            </a:br>
            <a:r>
              <a:rPr lang="en-US" b="1" dirty="0" smtClean="0">
                <a:latin typeface="Arial Black" pitchFamily="34" charset="0"/>
              </a:rPr>
              <a:t>LOOKING TO JESUS </a:t>
            </a:r>
            <a:br>
              <a:rPr lang="en-US" b="1" dirty="0" smtClean="0">
                <a:latin typeface="Arial Black" pitchFamily="34" charset="0"/>
              </a:rPr>
            </a:br>
            <a:r>
              <a:rPr lang="en-US" b="1" dirty="0" smtClean="0">
                <a:latin typeface="Arial Black" pitchFamily="34" charset="0"/>
              </a:rPr>
              <a:t>AS OUR EXAMPLE</a:t>
            </a:r>
            <a:br>
              <a:rPr lang="en-US" b="1" dirty="0" smtClean="0">
                <a:latin typeface="Arial Black" pitchFamily="34" charset="0"/>
              </a:rPr>
            </a:br>
            <a:r>
              <a:rPr lang="en-US" sz="2400" dirty="0" smtClean="0">
                <a:latin typeface="Arial Black" pitchFamily="34" charset="0"/>
              </a:rPr>
              <a:t>Lesson </a:t>
            </a:r>
            <a:r>
              <a:rPr lang="en-US" sz="2400" dirty="0" smtClean="0">
                <a:latin typeface="Arial Black" pitchFamily="34" charset="0"/>
              </a:rPr>
              <a:t>4 </a:t>
            </a:r>
            <a:r>
              <a:rPr lang="en-US" sz="2400" dirty="0" smtClean="0">
                <a:latin typeface="Arial Black" pitchFamily="34" charset="0"/>
              </a:rPr>
              <a:t>– </a:t>
            </a:r>
            <a:r>
              <a:rPr lang="en-US" sz="2400" dirty="0" smtClean="0">
                <a:latin typeface="Arial Black" pitchFamily="34" charset="0"/>
              </a:rPr>
              <a:t>Forgiveness</a:t>
            </a:r>
            <a:endParaRPr lang="en-US" sz="2400" dirty="0">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rist and forgiveness"/>
          <p:cNvPicPr>
            <a:picLocks noChangeAspect="1" noChangeArrowheads="1"/>
          </p:cNvPicPr>
          <p:nvPr/>
        </p:nvPicPr>
        <p:blipFill>
          <a:blip r:embed="rId2" cstate="print"/>
          <a:srcRect/>
          <a:stretch>
            <a:fillRect/>
          </a:stretch>
        </p:blipFill>
        <p:spPr bwMode="auto">
          <a:xfrm>
            <a:off x="8483952" y="255374"/>
            <a:ext cx="3233428" cy="2158313"/>
          </a:xfrm>
          <a:prstGeom prst="rect">
            <a:avLst/>
          </a:prstGeom>
          <a:noFill/>
        </p:spPr>
      </p:pic>
      <p:sp>
        <p:nvSpPr>
          <p:cNvPr id="3" name="Title 2"/>
          <p:cNvSpPr>
            <a:spLocks noGrp="1"/>
          </p:cNvSpPr>
          <p:nvPr>
            <p:ph type="title"/>
          </p:nvPr>
        </p:nvSpPr>
        <p:spPr>
          <a:xfrm>
            <a:off x="937054" y="612261"/>
            <a:ext cx="10515600" cy="1325563"/>
          </a:xfrm>
        </p:spPr>
        <p:txBody>
          <a:bodyPr>
            <a:normAutofit/>
          </a:bodyPr>
          <a:lstStyle/>
          <a:p>
            <a:r>
              <a:rPr lang="en-US" sz="6000" b="1" dirty="0" smtClean="0">
                <a:latin typeface="Candara" pitchFamily="34" charset="0"/>
              </a:rPr>
              <a:t>Christ &amp; Forgiveness</a:t>
            </a:r>
            <a:endParaRPr lang="en-US" sz="6000" b="1" dirty="0">
              <a:latin typeface="Candara" pitchFamily="34" charset="0"/>
            </a:endParaRPr>
          </a:p>
        </p:txBody>
      </p:sp>
      <p:sp>
        <p:nvSpPr>
          <p:cNvPr id="6" name="Rectangle 5"/>
          <p:cNvSpPr/>
          <p:nvPr/>
        </p:nvSpPr>
        <p:spPr>
          <a:xfrm>
            <a:off x="2265405" y="3682483"/>
            <a:ext cx="7002162" cy="1938992"/>
          </a:xfrm>
          <a:prstGeom prst="rect">
            <a:avLst/>
          </a:prstGeom>
        </p:spPr>
        <p:txBody>
          <a:bodyPr wrap="square">
            <a:spAutoFit/>
          </a:bodyPr>
          <a:lstStyle/>
          <a:p>
            <a:pPr algn="ctr"/>
            <a:r>
              <a:rPr lang="en-US" sz="3200" b="1" i="1" dirty="0" smtClean="0"/>
              <a:t>“Then </a:t>
            </a:r>
            <a:r>
              <a:rPr lang="en-US" sz="3200" b="1" i="1" dirty="0" smtClean="0"/>
              <a:t>Jesus said, "Father, forgive them, for they do not know what they do</a:t>
            </a:r>
            <a:r>
              <a:rPr lang="en-US" sz="3200" b="1" i="1" dirty="0" smtClean="0"/>
              <a:t>.”</a:t>
            </a:r>
          </a:p>
          <a:p>
            <a:pPr algn="ctr"/>
            <a:endParaRPr lang="en-US" sz="3200" b="1" i="1" dirty="0" smtClean="0"/>
          </a:p>
          <a:p>
            <a:pPr algn="ctr"/>
            <a:r>
              <a:rPr lang="en-US" sz="2400" b="1" i="1" dirty="0" smtClean="0"/>
              <a:t>Luke 23:34</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par>
                                <p:cTn id="8" presetID="18" presetClass="entr" presetSubtype="6" fill="hold" nodeType="withEffect">
                                  <p:stCondLst>
                                    <p:cond delay="200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strips(downRight)">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rist and forgiveness"/>
          <p:cNvPicPr>
            <a:picLocks noChangeAspect="1" noChangeArrowheads="1"/>
          </p:cNvPicPr>
          <p:nvPr/>
        </p:nvPicPr>
        <p:blipFill>
          <a:blip r:embed="rId2" cstate="print"/>
          <a:srcRect/>
          <a:stretch>
            <a:fillRect/>
          </a:stretch>
        </p:blipFill>
        <p:spPr bwMode="auto">
          <a:xfrm>
            <a:off x="8483952" y="255374"/>
            <a:ext cx="3233428" cy="2158313"/>
          </a:xfrm>
          <a:prstGeom prst="rect">
            <a:avLst/>
          </a:prstGeom>
          <a:noFill/>
        </p:spPr>
      </p:pic>
      <p:sp>
        <p:nvSpPr>
          <p:cNvPr id="3" name="Title 2"/>
          <p:cNvSpPr>
            <a:spLocks noGrp="1"/>
          </p:cNvSpPr>
          <p:nvPr>
            <p:ph type="title"/>
          </p:nvPr>
        </p:nvSpPr>
        <p:spPr>
          <a:xfrm>
            <a:off x="937054" y="612261"/>
            <a:ext cx="10515600" cy="1325563"/>
          </a:xfrm>
        </p:spPr>
        <p:txBody>
          <a:bodyPr>
            <a:normAutofit/>
          </a:bodyPr>
          <a:lstStyle/>
          <a:p>
            <a:r>
              <a:rPr lang="en-US" sz="6000" b="1" dirty="0" smtClean="0">
                <a:latin typeface="Candara" pitchFamily="34" charset="0"/>
              </a:rPr>
              <a:t>Christ &amp; Forgiveness</a:t>
            </a:r>
            <a:endParaRPr lang="en-US" sz="6000" b="1" dirty="0">
              <a:latin typeface="Candara" pitchFamily="34" charset="0"/>
            </a:endParaRPr>
          </a:p>
        </p:txBody>
      </p:sp>
      <p:sp>
        <p:nvSpPr>
          <p:cNvPr id="6" name="Rectangle 5"/>
          <p:cNvSpPr/>
          <p:nvPr/>
        </p:nvSpPr>
        <p:spPr>
          <a:xfrm>
            <a:off x="296091" y="3142551"/>
            <a:ext cx="11678195" cy="2923877"/>
          </a:xfrm>
          <a:prstGeom prst="rect">
            <a:avLst/>
          </a:prstGeom>
        </p:spPr>
        <p:txBody>
          <a:bodyPr wrap="square">
            <a:spAutoFit/>
          </a:bodyPr>
          <a:lstStyle/>
          <a:p>
            <a:pPr algn="ctr"/>
            <a:r>
              <a:rPr lang="en-US" sz="3200" b="1" i="1" dirty="0" smtClean="0"/>
              <a:t>“When Jesus had raised Himself up and saw no one but the woman, He said to her, "Woman, where are those accusers of yours? Has no one condemned you?" She said, "No one, Lord." And Jesus said to her, "Neither do I condemn you; go and sin no </a:t>
            </a:r>
            <a:r>
              <a:rPr lang="en-US" sz="3200" b="1" i="1" dirty="0" smtClean="0"/>
              <a:t>more.”</a:t>
            </a:r>
          </a:p>
          <a:p>
            <a:pPr algn="ctr"/>
            <a:endParaRPr lang="en-US" sz="3200" b="1" i="1" dirty="0" smtClean="0"/>
          </a:p>
          <a:p>
            <a:pPr algn="ctr"/>
            <a:r>
              <a:rPr lang="en-US" sz="2400" b="1" i="1" dirty="0" smtClean="0"/>
              <a:t>John 8:10-11</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rist and forgiveness"/>
          <p:cNvPicPr>
            <a:picLocks noChangeAspect="1" noChangeArrowheads="1"/>
          </p:cNvPicPr>
          <p:nvPr/>
        </p:nvPicPr>
        <p:blipFill>
          <a:blip r:embed="rId2" cstate="print"/>
          <a:srcRect/>
          <a:stretch>
            <a:fillRect/>
          </a:stretch>
        </p:blipFill>
        <p:spPr bwMode="auto">
          <a:xfrm>
            <a:off x="8483952" y="255374"/>
            <a:ext cx="3233428" cy="2158313"/>
          </a:xfrm>
          <a:prstGeom prst="rect">
            <a:avLst/>
          </a:prstGeom>
          <a:noFill/>
        </p:spPr>
      </p:pic>
      <p:sp>
        <p:nvSpPr>
          <p:cNvPr id="3" name="Title 2"/>
          <p:cNvSpPr>
            <a:spLocks noGrp="1"/>
          </p:cNvSpPr>
          <p:nvPr>
            <p:ph type="title"/>
          </p:nvPr>
        </p:nvSpPr>
        <p:spPr>
          <a:xfrm>
            <a:off x="937054" y="612261"/>
            <a:ext cx="10515600" cy="1325563"/>
          </a:xfrm>
        </p:spPr>
        <p:txBody>
          <a:bodyPr>
            <a:normAutofit/>
          </a:bodyPr>
          <a:lstStyle/>
          <a:p>
            <a:r>
              <a:rPr lang="en-US" sz="6000" b="1" dirty="0" smtClean="0">
                <a:latin typeface="Candara" pitchFamily="34" charset="0"/>
              </a:rPr>
              <a:t>Christ &amp; Forgiveness</a:t>
            </a:r>
            <a:endParaRPr lang="en-US" sz="6000" b="1" dirty="0">
              <a:latin typeface="Candara" pitchFamily="34" charset="0"/>
            </a:endParaRPr>
          </a:p>
        </p:txBody>
      </p:sp>
      <p:sp>
        <p:nvSpPr>
          <p:cNvPr id="6" name="Rectangle 5"/>
          <p:cNvSpPr/>
          <p:nvPr/>
        </p:nvSpPr>
        <p:spPr>
          <a:xfrm>
            <a:off x="818606" y="3142551"/>
            <a:ext cx="10650583" cy="2431435"/>
          </a:xfrm>
          <a:prstGeom prst="rect">
            <a:avLst/>
          </a:prstGeom>
        </p:spPr>
        <p:txBody>
          <a:bodyPr wrap="square">
            <a:spAutoFit/>
          </a:bodyPr>
          <a:lstStyle/>
          <a:p>
            <a:pPr algn="ctr"/>
            <a:r>
              <a:rPr lang="en-US" sz="3200" b="1" i="1" dirty="0" smtClean="0"/>
              <a:t>“bearing with one another, and forgiving one another, if anyone has a complaint against another; even as Christ forgave you, so you also must </a:t>
            </a:r>
            <a:r>
              <a:rPr lang="en-US" sz="3200" b="1" i="1" dirty="0" smtClean="0"/>
              <a:t>do.”</a:t>
            </a:r>
          </a:p>
          <a:p>
            <a:pPr algn="ctr"/>
            <a:endParaRPr lang="en-US" sz="3200" b="1" i="1" dirty="0" smtClean="0"/>
          </a:p>
          <a:p>
            <a:pPr algn="ctr"/>
            <a:r>
              <a:rPr lang="en-US" sz="2400" b="1" i="1" dirty="0" smtClean="0"/>
              <a:t>Colossians 3:13</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prayer"/>
          <p:cNvPicPr>
            <a:picLocks noChangeAspect="1" noChangeArrowheads="1"/>
          </p:cNvPicPr>
          <p:nvPr/>
        </p:nvPicPr>
        <p:blipFill>
          <a:blip r:embed="rId2" cstate="print"/>
          <a:srcRect/>
          <a:stretch>
            <a:fillRect/>
          </a:stretch>
        </p:blipFill>
        <p:spPr bwMode="auto">
          <a:xfrm>
            <a:off x="0" y="0"/>
            <a:ext cx="12192001" cy="6869022"/>
          </a:xfrm>
          <a:prstGeom prst="rect">
            <a:avLst/>
          </a:prstGeom>
          <a:noFill/>
        </p:spPr>
      </p:pic>
      <p:sp>
        <p:nvSpPr>
          <p:cNvPr id="3" name="Title 2"/>
          <p:cNvSpPr txBox="1">
            <a:spLocks/>
          </p:cNvSpPr>
          <p:nvPr/>
        </p:nvSpPr>
        <p:spPr>
          <a:xfrm>
            <a:off x="505097" y="612261"/>
            <a:ext cx="11286309" cy="1325563"/>
          </a:xfrm>
          <a:prstGeom prst="rect">
            <a:avLst/>
          </a:prstGeo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Candara" pitchFamily="34" charset="0"/>
                <a:ea typeface="+mj-ea"/>
                <a:cs typeface="+mj-cs"/>
              </a:rPr>
              <a:t>Christ Gives Us A Reason to Forgive</a:t>
            </a:r>
            <a:endParaRPr kumimoji="0" lang="en-US" sz="6000" b="1" i="0" u="none" strike="noStrike" kern="1200" cap="none" spc="0" normalizeH="0" baseline="0" noProof="0" dirty="0">
              <a:ln>
                <a:noFill/>
              </a:ln>
              <a:solidFill>
                <a:schemeClr val="bg1"/>
              </a:solidFill>
              <a:effectLst/>
              <a:uLnTx/>
              <a:uFillTx/>
              <a:latin typeface="Candara" pitchFamily="34" charset="0"/>
              <a:ea typeface="+mj-ea"/>
              <a:cs typeface="+mj-cs"/>
            </a:endParaRPr>
          </a:p>
        </p:txBody>
      </p:sp>
      <p:sp>
        <p:nvSpPr>
          <p:cNvPr id="4" name="Rectangle 3"/>
          <p:cNvSpPr/>
          <p:nvPr/>
        </p:nvSpPr>
        <p:spPr>
          <a:xfrm>
            <a:off x="635726" y="1731762"/>
            <a:ext cx="10650583" cy="2431435"/>
          </a:xfrm>
          <a:prstGeom prst="rect">
            <a:avLst/>
          </a:prstGeom>
        </p:spPr>
        <p:txBody>
          <a:bodyPr wrap="square">
            <a:spAutoFit/>
          </a:bodyPr>
          <a:lstStyle/>
          <a:p>
            <a:pPr algn="ctr"/>
            <a:r>
              <a:rPr lang="en-US" sz="3200" b="1" i="1" dirty="0" smtClean="0">
                <a:solidFill>
                  <a:schemeClr val="bg1"/>
                </a:solidFill>
              </a:rPr>
              <a:t>“For if you forgive men their trespasses, your heavenly Father will also forgive you. "But if you do not forgive men their trespasses, neither will your Father forgive your </a:t>
            </a:r>
            <a:r>
              <a:rPr lang="en-US" sz="3200" b="1" i="1" dirty="0" smtClean="0">
                <a:solidFill>
                  <a:schemeClr val="bg1"/>
                </a:solidFill>
              </a:rPr>
              <a:t>trespasses.”</a:t>
            </a:r>
          </a:p>
          <a:p>
            <a:pPr algn="ctr"/>
            <a:endParaRPr lang="en-US" sz="3200" b="1" i="1" dirty="0" smtClean="0"/>
          </a:p>
          <a:p>
            <a:pPr algn="ctr"/>
            <a:r>
              <a:rPr lang="en-US" sz="2400" b="1" i="1" dirty="0" smtClean="0">
                <a:solidFill>
                  <a:schemeClr val="accent2">
                    <a:lumMod val="50000"/>
                  </a:schemeClr>
                </a:solidFill>
              </a:rPr>
              <a:t>Matthew 6:14-15</a:t>
            </a:r>
            <a:endParaRPr lang="en-US" sz="2400" b="1" i="1"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lated image"/>
          <p:cNvPicPr>
            <a:picLocks noChangeAspect="1" noChangeArrowheads="1"/>
          </p:cNvPicPr>
          <p:nvPr/>
        </p:nvPicPr>
        <p:blipFill>
          <a:blip r:embed="rId2" cstate="print"/>
          <a:srcRect/>
          <a:stretch>
            <a:fillRect/>
          </a:stretch>
        </p:blipFill>
        <p:spPr bwMode="auto">
          <a:xfrm>
            <a:off x="7485698" y="1"/>
            <a:ext cx="4706302" cy="6858000"/>
          </a:xfrm>
          <a:prstGeom prst="rect">
            <a:avLst/>
          </a:prstGeom>
          <a:noFill/>
        </p:spPr>
      </p:pic>
      <p:sp>
        <p:nvSpPr>
          <p:cNvPr id="3" name="Title 2"/>
          <p:cNvSpPr txBox="1">
            <a:spLocks/>
          </p:cNvSpPr>
          <p:nvPr/>
        </p:nvSpPr>
        <p:spPr>
          <a:xfrm>
            <a:off x="1102517" y="481633"/>
            <a:ext cx="4801895" cy="1325563"/>
          </a:xfrm>
          <a:prstGeom prst="rect">
            <a:avLst/>
          </a:prstGeom>
        </p:spPr>
        <p:txBody>
          <a:bodyPr>
            <a:normAutofit fontScale="9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Candara" pitchFamily="34" charset="0"/>
                <a:ea typeface="+mj-ea"/>
                <a:cs typeface="+mj-cs"/>
              </a:rPr>
              <a:t>Christ Taught</a:t>
            </a:r>
            <a:r>
              <a:rPr kumimoji="0" lang="en-US" sz="6000" b="1" i="0" u="none" strike="noStrike" kern="1200" cap="none" spc="0" normalizeH="0" noProof="0" dirty="0" smtClean="0">
                <a:ln>
                  <a:noFill/>
                </a:ln>
                <a:solidFill>
                  <a:schemeClr val="tx1"/>
                </a:solidFill>
                <a:effectLst/>
                <a:uLnTx/>
                <a:uFillTx/>
                <a:latin typeface="Candara" pitchFamily="34" charset="0"/>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noProof="0" dirty="0" smtClean="0">
                <a:ln>
                  <a:noFill/>
                </a:ln>
                <a:solidFill>
                  <a:schemeClr val="tx1"/>
                </a:solidFill>
                <a:effectLst/>
                <a:uLnTx/>
                <a:uFillTx/>
                <a:latin typeface="Candara" pitchFamily="34" charset="0"/>
                <a:ea typeface="+mj-ea"/>
                <a:cs typeface="+mj-cs"/>
              </a:rPr>
              <a:t>on Forgiveness</a:t>
            </a:r>
            <a:endParaRPr kumimoji="0" lang="en-US" sz="6000" b="1" i="0" u="none" strike="noStrike" kern="1200" cap="none" spc="0" normalizeH="0" baseline="0" noProof="0" dirty="0">
              <a:ln>
                <a:noFill/>
              </a:ln>
              <a:solidFill>
                <a:schemeClr val="tx1"/>
              </a:solidFill>
              <a:effectLst/>
              <a:uLnTx/>
              <a:uFillTx/>
              <a:latin typeface="Candara" pitchFamily="34" charset="0"/>
              <a:ea typeface="+mj-ea"/>
              <a:cs typeface="+mj-cs"/>
            </a:endParaRPr>
          </a:p>
        </p:txBody>
      </p:sp>
      <p:sp>
        <p:nvSpPr>
          <p:cNvPr id="4" name="Rectangle 3"/>
          <p:cNvSpPr/>
          <p:nvPr/>
        </p:nvSpPr>
        <p:spPr>
          <a:xfrm>
            <a:off x="644437" y="2924837"/>
            <a:ext cx="5799908" cy="954107"/>
          </a:xfrm>
          <a:prstGeom prst="rect">
            <a:avLst/>
          </a:prstGeom>
        </p:spPr>
        <p:txBody>
          <a:bodyPr wrap="square">
            <a:spAutoFit/>
          </a:bodyPr>
          <a:lstStyle/>
          <a:p>
            <a:pPr algn="ctr"/>
            <a:r>
              <a:rPr lang="en-US" sz="3200" b="1" i="1" dirty="0" smtClean="0">
                <a:solidFill>
                  <a:schemeClr val="accent2">
                    <a:lumMod val="50000"/>
                  </a:schemeClr>
                </a:solidFill>
              </a:rPr>
              <a:t>Heaven is like a Certain King</a:t>
            </a:r>
          </a:p>
          <a:p>
            <a:pPr algn="ctr"/>
            <a:r>
              <a:rPr lang="en-US" sz="2400" b="1" i="1" dirty="0" smtClean="0">
                <a:solidFill>
                  <a:schemeClr val="accent2">
                    <a:lumMod val="50000"/>
                  </a:schemeClr>
                </a:solidFill>
              </a:rPr>
              <a:t>Matthew 18:21-35</a:t>
            </a:r>
            <a:endParaRPr lang="en-US" sz="2400" b="1" i="1"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lated image"/>
          <p:cNvPicPr>
            <a:picLocks noChangeAspect="1" noChangeArrowheads="1"/>
          </p:cNvPicPr>
          <p:nvPr/>
        </p:nvPicPr>
        <p:blipFill>
          <a:blip r:embed="rId2" cstate="print"/>
          <a:srcRect/>
          <a:stretch>
            <a:fillRect/>
          </a:stretch>
        </p:blipFill>
        <p:spPr bwMode="auto">
          <a:xfrm>
            <a:off x="7485698" y="1"/>
            <a:ext cx="4706302" cy="6858000"/>
          </a:xfrm>
          <a:prstGeom prst="rect">
            <a:avLst/>
          </a:prstGeom>
          <a:noFill/>
        </p:spPr>
      </p:pic>
      <p:sp>
        <p:nvSpPr>
          <p:cNvPr id="3" name="Title 2"/>
          <p:cNvSpPr txBox="1">
            <a:spLocks/>
          </p:cNvSpPr>
          <p:nvPr/>
        </p:nvSpPr>
        <p:spPr>
          <a:xfrm>
            <a:off x="1137351" y="472925"/>
            <a:ext cx="4801895" cy="1325563"/>
          </a:xfrm>
          <a:prstGeom prst="rect">
            <a:avLst/>
          </a:prstGeom>
        </p:spPr>
        <p:txBody>
          <a:bodyPr>
            <a:normAutofit fontScale="9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Candara" pitchFamily="34" charset="0"/>
                <a:ea typeface="+mj-ea"/>
                <a:cs typeface="+mj-cs"/>
              </a:rPr>
              <a:t>Christ Taught</a:t>
            </a:r>
            <a:r>
              <a:rPr kumimoji="0" lang="en-US" sz="6000" b="1" i="0" u="none" strike="noStrike" kern="1200" cap="none" spc="0" normalizeH="0" noProof="0" dirty="0" smtClean="0">
                <a:ln>
                  <a:noFill/>
                </a:ln>
                <a:solidFill>
                  <a:schemeClr val="tx1"/>
                </a:solidFill>
                <a:effectLst/>
                <a:uLnTx/>
                <a:uFillTx/>
                <a:latin typeface="Candara" pitchFamily="34" charset="0"/>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noProof="0" dirty="0" smtClean="0">
                <a:ln>
                  <a:noFill/>
                </a:ln>
                <a:solidFill>
                  <a:schemeClr val="tx1"/>
                </a:solidFill>
                <a:effectLst/>
                <a:uLnTx/>
                <a:uFillTx/>
                <a:latin typeface="Candara" pitchFamily="34" charset="0"/>
                <a:ea typeface="+mj-ea"/>
                <a:cs typeface="+mj-cs"/>
              </a:rPr>
              <a:t>on Forgiveness</a:t>
            </a:r>
            <a:endParaRPr kumimoji="0" lang="en-US" sz="6000" b="1" i="0" u="none" strike="noStrike" kern="1200" cap="none" spc="0" normalizeH="0" baseline="0" noProof="0" dirty="0">
              <a:ln>
                <a:noFill/>
              </a:ln>
              <a:solidFill>
                <a:schemeClr val="tx1"/>
              </a:solidFill>
              <a:effectLst/>
              <a:uLnTx/>
              <a:uFillTx/>
              <a:latin typeface="Candara" pitchFamily="34" charset="0"/>
              <a:ea typeface="+mj-ea"/>
              <a:cs typeface="+mj-cs"/>
            </a:endParaRPr>
          </a:p>
        </p:txBody>
      </p:sp>
      <p:sp>
        <p:nvSpPr>
          <p:cNvPr id="4" name="Rectangle 3"/>
          <p:cNvSpPr/>
          <p:nvPr/>
        </p:nvSpPr>
        <p:spPr>
          <a:xfrm>
            <a:off x="470263" y="2924837"/>
            <a:ext cx="6400800" cy="2923877"/>
          </a:xfrm>
          <a:prstGeom prst="rect">
            <a:avLst/>
          </a:prstGeom>
        </p:spPr>
        <p:txBody>
          <a:bodyPr wrap="square">
            <a:spAutoFit/>
          </a:bodyPr>
          <a:lstStyle/>
          <a:p>
            <a:pPr algn="ctr"/>
            <a:r>
              <a:rPr lang="en-US" sz="3200" b="1" i="1" dirty="0" smtClean="0">
                <a:solidFill>
                  <a:schemeClr val="accent2">
                    <a:lumMod val="50000"/>
                  </a:schemeClr>
                </a:solidFill>
              </a:rPr>
              <a:t>“Therefore </a:t>
            </a:r>
            <a:r>
              <a:rPr lang="en-US" sz="3200" b="1" i="1" dirty="0" smtClean="0">
                <a:solidFill>
                  <a:schemeClr val="accent2">
                    <a:lumMod val="50000"/>
                  </a:schemeClr>
                </a:solidFill>
              </a:rPr>
              <a:t>I say to you, her sins, which are many, are forgiven, for she loved much. But to whom little is forgiven, the same loves little." </a:t>
            </a:r>
            <a:endParaRPr lang="en-US" sz="3200" b="1" i="1" dirty="0" smtClean="0">
              <a:solidFill>
                <a:schemeClr val="accent2">
                  <a:lumMod val="50000"/>
                </a:schemeClr>
              </a:solidFill>
            </a:endParaRPr>
          </a:p>
          <a:p>
            <a:pPr algn="ctr"/>
            <a:endParaRPr lang="en-US" sz="3200" b="1" i="1" dirty="0" smtClean="0">
              <a:solidFill>
                <a:schemeClr val="accent2">
                  <a:lumMod val="50000"/>
                </a:schemeClr>
              </a:solidFill>
            </a:endParaRPr>
          </a:p>
          <a:p>
            <a:pPr algn="ctr"/>
            <a:r>
              <a:rPr lang="en-US" sz="2400" b="1" i="1" dirty="0" smtClean="0">
                <a:solidFill>
                  <a:schemeClr val="accent2">
                    <a:lumMod val="50000"/>
                  </a:schemeClr>
                </a:solidFill>
              </a:rPr>
              <a:t>Luke 7:47</a:t>
            </a:r>
            <a:endParaRPr lang="en-US" sz="2400" b="1" i="1"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Related image"/>
          <p:cNvPicPr>
            <a:picLocks noChangeAspect="1" noChangeArrowheads="1"/>
          </p:cNvPicPr>
          <p:nvPr/>
        </p:nvPicPr>
        <p:blipFill>
          <a:blip r:embed="rId2" cstate="print">
            <a:lum bright="7000"/>
          </a:blip>
          <a:srcRect/>
          <a:stretch>
            <a:fillRect/>
          </a:stretch>
        </p:blipFill>
        <p:spPr bwMode="auto">
          <a:xfrm>
            <a:off x="-1" y="5415"/>
            <a:ext cx="12192001" cy="6852585"/>
          </a:xfrm>
          <a:prstGeom prst="rect">
            <a:avLst/>
          </a:prstGeom>
          <a:noFill/>
        </p:spPr>
      </p:pic>
      <p:sp>
        <p:nvSpPr>
          <p:cNvPr id="4" name="Title 2"/>
          <p:cNvSpPr txBox="1">
            <a:spLocks/>
          </p:cNvSpPr>
          <p:nvPr/>
        </p:nvSpPr>
        <p:spPr>
          <a:xfrm>
            <a:off x="566057" y="472925"/>
            <a:ext cx="11251474" cy="1325563"/>
          </a:xfrm>
          <a:prstGeom prst="rect">
            <a:avLst/>
          </a:prstGeom>
        </p:spPr>
        <p:txBody>
          <a:bodyPr>
            <a:normAutofit fontScale="9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Candara" pitchFamily="34" charset="0"/>
                <a:ea typeface="+mj-ea"/>
                <a:cs typeface="+mj-cs"/>
              </a:rPr>
              <a:t>Jesus Saw The Father</a:t>
            </a:r>
            <a:r>
              <a:rPr kumimoji="0" lang="en-US" sz="6000" b="1" i="0" u="none" strike="noStrike" kern="1200" cap="none" spc="0" normalizeH="0" noProof="0" dirty="0" smtClean="0">
                <a:ln>
                  <a:noFill/>
                </a:ln>
                <a:solidFill>
                  <a:schemeClr val="tx1"/>
                </a:solidFill>
                <a:effectLst/>
                <a:uLnTx/>
                <a:uFillTx/>
                <a:latin typeface="Candara" pitchFamily="34" charset="0"/>
                <a:ea typeface="+mj-ea"/>
                <a:cs typeface="+mj-cs"/>
              </a:rPr>
              <a:t> Exemplify the Ability to Forgive</a:t>
            </a:r>
            <a:endParaRPr kumimoji="0" lang="en-US" sz="6000" b="1" i="0" u="none" strike="noStrike" kern="1200" cap="none" spc="0" normalizeH="0" baseline="0" noProof="0" dirty="0">
              <a:ln>
                <a:noFill/>
              </a:ln>
              <a:solidFill>
                <a:schemeClr val="tx1"/>
              </a:solidFill>
              <a:effectLst/>
              <a:uLnTx/>
              <a:uFillTx/>
              <a:latin typeface="Candara" pitchFamily="34" charset="0"/>
              <a:ea typeface="+mj-ea"/>
              <a:cs typeface="+mj-cs"/>
            </a:endParaRPr>
          </a:p>
        </p:txBody>
      </p:sp>
      <p:sp>
        <p:nvSpPr>
          <p:cNvPr id="5" name="Rectangle 4"/>
          <p:cNvSpPr/>
          <p:nvPr/>
        </p:nvSpPr>
        <p:spPr>
          <a:xfrm>
            <a:off x="653142" y="2672290"/>
            <a:ext cx="10772503" cy="1815882"/>
          </a:xfrm>
          <a:prstGeom prst="rect">
            <a:avLst/>
          </a:prstGeom>
        </p:spPr>
        <p:txBody>
          <a:bodyPr wrap="square">
            <a:spAutoFit/>
          </a:bodyPr>
          <a:lstStyle/>
          <a:p>
            <a:pPr algn="ctr"/>
            <a:r>
              <a:rPr lang="en-US" sz="3200" b="1" i="1" dirty="0" smtClean="0"/>
              <a:t>“But </a:t>
            </a:r>
            <a:r>
              <a:rPr lang="en-US" sz="3200" b="1" i="1" dirty="0" smtClean="0"/>
              <a:t>to Israel he says: "All day long I have stretched out My hands To a disobedient and contrary </a:t>
            </a:r>
            <a:r>
              <a:rPr lang="en-US" sz="3200" b="1" i="1" dirty="0" smtClean="0"/>
              <a:t>people.”</a:t>
            </a:r>
            <a:endParaRPr lang="en-US" sz="3200" b="1" i="1" dirty="0" smtClean="0"/>
          </a:p>
          <a:p>
            <a:pPr algn="ctr"/>
            <a:endParaRPr lang="en-US" sz="2400" b="1" i="1" dirty="0" smtClean="0"/>
          </a:p>
          <a:p>
            <a:pPr algn="ctr"/>
            <a:r>
              <a:rPr lang="en-US" sz="2400" b="1" i="1" dirty="0" smtClean="0"/>
              <a:t>Romans 10:21</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416</Words>
  <Application>Microsoft Office PowerPoint</Application>
  <PresentationFormat>Custom</PresentationFormat>
  <Paragraphs>48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A Series of Lessons…   LOOKING TO JESUS  AS OUR EXAMPLE Lesson 4 – Forgiveness</vt:lpstr>
      <vt:lpstr>Christ &amp; Forgiveness</vt:lpstr>
      <vt:lpstr>Christ &amp; Forgiveness</vt:lpstr>
      <vt:lpstr>Christ &amp; Forgiveness</vt:lpstr>
      <vt:lpstr>Slide 6</vt:lpstr>
      <vt:lpstr>Slide 7</vt:lpstr>
      <vt:lpstr>Slide 8</vt:lpstr>
      <vt:lpstr>Slide 9</vt:lpstr>
      <vt:lpstr>Slide 10</vt:lpstr>
      <vt:lpstr>Slide 11</vt:lpstr>
      <vt:lpstr>Slide 12</vt:lpstr>
      <vt:lpstr>Slide 13</vt:lpstr>
      <vt:lpstr>Slide 14</vt:lpstr>
      <vt:lpstr>A Series of Lessons…   LOOKING TO JESUS  AS OUR EXAMPLE Lesson 4 – Forgiveness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Chapman</cp:lastModifiedBy>
  <cp:revision>55</cp:revision>
  <dcterms:created xsi:type="dcterms:W3CDTF">2017-02-11T22:40:45Z</dcterms:created>
  <dcterms:modified xsi:type="dcterms:W3CDTF">2017-03-19T00:32:28Z</dcterms:modified>
</cp:coreProperties>
</file>