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2286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4572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6858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9144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11430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13716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16002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18288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1">
              <a:hueOff val="178262"/>
              <a:satOff val="-8651"/>
              <a:lumOff val="-7254"/>
              <a:alpha val="29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6">
              <a:alpha val="25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01D73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239254"/>
              <a:lumOff val="-139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EB9B">
              <a:alpha val="26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788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>
              <a:alpha val="75000"/>
            </a:srgbClr>
          </a:solidFill>
        </a:fill>
      </a:tcStyle>
    </a:wholeTbl>
    <a:band2H>
      <a:tcTxStyle/>
      <a:tcStyle>
        <a:tcBdr/>
        <a:fill>
          <a:solidFill>
            <a:srgbClr val="686A6A">
              <a:alpha val="8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222222"/>
              </a:solidFill>
              <a:prstDash val="solid"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86A6A">
              <a:alpha val="85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6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4" name="Shape 16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&amp; Subtitl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103" name="Shape 10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pic" sz="half" idx="13"/>
          </p:nvPr>
        </p:nvSpPr>
        <p:spPr>
          <a:xfrm>
            <a:off x="6503154" y="0"/>
            <a:ext cx="6502401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2" name="Shape 112"/>
          <p:cNvSpPr>
            <a:spLocks noGrp="1"/>
          </p:cNvSpPr>
          <p:nvPr>
            <p:ph type="pic" sz="half" idx="14"/>
          </p:nvPr>
        </p:nvSpPr>
        <p:spPr>
          <a:xfrm>
            <a:off x="6502400" y="4902200"/>
            <a:ext cx="6502400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3" name="Shape 113"/>
          <p:cNvSpPr>
            <a:spLocks noGrp="1"/>
          </p:cNvSpPr>
          <p:nvPr>
            <p:ph type="pic" idx="15"/>
          </p:nvPr>
        </p:nvSpPr>
        <p:spPr>
          <a:xfrm>
            <a:off x="0" y="0"/>
            <a:ext cx="6468534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469900" y="2362200"/>
            <a:ext cx="12065000" cy="5229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4" y="0"/>
                </a:moveTo>
                <a:cubicBezTo>
                  <a:pt x="100" y="0"/>
                  <a:pt x="0" y="232"/>
                  <a:pt x="0" y="516"/>
                </a:cubicBezTo>
                <a:lnTo>
                  <a:pt x="0" y="18789"/>
                </a:lnTo>
                <a:cubicBezTo>
                  <a:pt x="0" y="19073"/>
                  <a:pt x="100" y="19305"/>
                  <a:pt x="224" y="19305"/>
                </a:cubicBezTo>
                <a:lnTo>
                  <a:pt x="17228" y="19305"/>
                </a:lnTo>
                <a:lnTo>
                  <a:pt x="17850" y="21600"/>
                </a:lnTo>
                <a:lnTo>
                  <a:pt x="18471" y="19305"/>
                </a:lnTo>
                <a:lnTo>
                  <a:pt x="21376" y="19305"/>
                </a:lnTo>
                <a:cubicBezTo>
                  <a:pt x="21500" y="19305"/>
                  <a:pt x="21600" y="19073"/>
                  <a:pt x="21600" y="18789"/>
                </a:cubicBezTo>
                <a:lnTo>
                  <a:pt x="21600" y="516"/>
                </a:lnTo>
                <a:cubicBezTo>
                  <a:pt x="21600" y="232"/>
                  <a:pt x="21500" y="0"/>
                  <a:pt x="21376" y="0"/>
                </a:cubicBezTo>
                <a:lnTo>
                  <a:pt x="224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body" sz="quarter" idx="13"/>
          </p:nvPr>
        </p:nvSpPr>
        <p:spPr>
          <a:xfrm>
            <a:off x="889000" y="2908300"/>
            <a:ext cx="11226800" cy="1297944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4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Type a quote here.</a:t>
            </a:r>
          </a:p>
        </p:txBody>
      </p:sp>
      <p:sp>
        <p:nvSpPr>
          <p:cNvPr id="123" name="Shape 123"/>
          <p:cNvSpPr>
            <a:spLocks noGrp="1"/>
          </p:cNvSpPr>
          <p:nvPr>
            <p:ph type="body" sz="quarter" idx="14"/>
          </p:nvPr>
        </p:nvSpPr>
        <p:spPr>
          <a:xfrm>
            <a:off x="406400" y="7789333"/>
            <a:ext cx="12192000" cy="863604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6000"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Johnny Appleseed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sz="quarter" idx="15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125" name="Shape 1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type="body" sz="quarter" idx="13"/>
          </p:nvPr>
        </p:nvSpPr>
        <p:spPr>
          <a:xfrm>
            <a:off x="5892800" y="2641600"/>
            <a:ext cx="6705600" cy="2501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4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Type a quote here.</a:t>
            </a:r>
          </a:p>
        </p:txBody>
      </p:sp>
      <p:sp>
        <p:nvSpPr>
          <p:cNvPr id="133" name="Shape 133"/>
          <p:cNvSpPr>
            <a:spLocks noGrp="1"/>
          </p:cNvSpPr>
          <p:nvPr>
            <p:ph type="pic" idx="14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4" name="Shape 134"/>
          <p:cNvSpPr>
            <a:spLocks noGrp="1"/>
          </p:cNvSpPr>
          <p:nvPr>
            <p:ph type="body" sz="quarter" idx="15"/>
          </p:nvPr>
        </p:nvSpPr>
        <p:spPr>
          <a:xfrm>
            <a:off x="5892800" y="7789333"/>
            <a:ext cx="6705600" cy="86360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457200">
              <a:spcBef>
                <a:spcPts val="0"/>
              </a:spcBef>
              <a:buClrTx/>
              <a:buSzTx/>
              <a:buFontTx/>
              <a:buNone/>
              <a:defRPr sz="60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Johnny Appleseed</a:t>
            </a:r>
          </a:p>
        </p:txBody>
      </p:sp>
      <p:sp>
        <p:nvSpPr>
          <p:cNvPr id="135" name="Shape 1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3" name="Shape 1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body" sz="quarter" idx="14"/>
          </p:nvPr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xfrm>
            <a:off x="12161859" y="4191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406400" y="4038600"/>
            <a:ext cx="12192000" cy="45212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 flipV="1">
            <a:off x="5892800" y="6141012"/>
            <a:ext cx="6705600" cy="145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2" name="Shape 52"/>
          <p:cNvSpPr>
            <a:spLocks noGrp="1"/>
          </p:cNvSpPr>
          <p:nvPr>
            <p:ph type="pic" idx="13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5892800" y="6426200"/>
            <a:ext cx="67056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sz="quarter" idx="1"/>
          </p:nvPr>
        </p:nvSpPr>
        <p:spPr>
          <a:xfrm>
            <a:off x="5892800" y="4267200"/>
            <a:ext cx="67056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hape 55"/>
          <p:cNvSpPr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92" name="Shape 92"/>
          <p:cNvSpPr>
            <a:spLocks noGrp="1"/>
          </p:cNvSpPr>
          <p:nvPr>
            <p:ph type="pic" sz="half" idx="14"/>
          </p:nvPr>
        </p:nvSpPr>
        <p:spPr>
          <a:xfrm>
            <a:off x="7112000" y="1536700"/>
            <a:ext cx="5486400" cy="7797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xfrm>
            <a:off x="406400" y="1536700"/>
            <a:ext cx="6299200" cy="7239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half" idx="1"/>
          </p:nvPr>
        </p:nvSpPr>
        <p:spPr>
          <a:xfrm>
            <a:off x="406400" y="2743200"/>
            <a:ext cx="6299200" cy="610870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  <a:defRPr sz="2800"/>
            </a:lvl1pPr>
            <a:lvl2pPr>
              <a:buClr>
                <a:schemeClr val="accent1"/>
              </a:buClr>
              <a:buChar char="▸"/>
              <a:defRPr sz="2800"/>
            </a:lvl2pPr>
            <a:lvl3pPr>
              <a:buClr>
                <a:schemeClr val="accent1"/>
              </a:buClr>
              <a:buChar char="▸"/>
              <a:defRPr sz="2800"/>
            </a:lvl3pPr>
            <a:lvl4pPr>
              <a:buClr>
                <a:schemeClr val="accent1"/>
              </a:buClr>
              <a:buChar char="▸"/>
              <a:defRPr sz="2800"/>
            </a:lvl4pPr>
            <a:lvl5pPr>
              <a:buClr>
                <a:schemeClr val="accent1"/>
              </a:buClr>
              <a:buChar char="▸"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V="1">
            <a:off x="406400" y="993160"/>
            <a:ext cx="12192000" cy="263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2186622" y="431800"/>
            <a:ext cx="406897" cy="457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med"/>
  <p:txStyles>
    <p:titleStyle>
      <a:lvl1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1pPr>
      <a:lvl2pPr marL="0" marR="0" indent="228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2pPr>
      <a:lvl3pPr marL="0" marR="0" indent="457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3pPr>
      <a:lvl4pPr marL="0" marR="0" indent="685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4pPr>
      <a:lvl5pPr marL="0" marR="0" indent="9144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5pPr>
      <a:lvl6pPr marL="0" marR="0" indent="11430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6pPr>
      <a:lvl7pPr marL="0" marR="0" indent="1371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7pPr>
      <a:lvl8pPr marL="0" marR="0" indent="1600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8pPr>
      <a:lvl9pPr marL="0" marR="0" indent="1828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9pPr>
    </p:titleStyle>
    <p:bodyStyle>
      <a:lvl1pPr marL="444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889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333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1778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2222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2667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3111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3556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4000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391414">
              <a:defRPr sz="11390"/>
            </a:lvl1pPr>
          </a:lstStyle>
          <a:p>
            <a:r>
              <a:rPr sz="8300" dirty="0"/>
              <a:t>The gospel, made simple</a:t>
            </a:r>
          </a:p>
        </p:txBody>
      </p:sp>
      <p:sp>
        <p:nvSpPr>
          <p:cNvPr id="167" name="Shape 167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For i am not ashamed of the gospel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the gospel:  Today is the day of salvation</a:t>
            </a:r>
          </a:p>
        </p:txBody>
      </p:sp>
      <p:sp>
        <p:nvSpPr>
          <p:cNvPr id="194" name="Shape 19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Jesus is coming back (Jn. 14:1-3, 2 Pet. 3:10)!</a:t>
            </a:r>
          </a:p>
          <a:p>
            <a:r>
              <a:t>The invitation stands today, we do not know when the Lord will return.</a:t>
            </a:r>
          </a:p>
          <a:p>
            <a:r>
              <a:t>When He returns, it will be for judgment (Rom. 14:10-12, 2 Thess. 1:5-10, 1 Pet. 4:17-19).</a:t>
            </a:r>
          </a:p>
          <a:p>
            <a:endParaRPr/>
          </a:p>
          <a:p>
            <a:pPr marL="0" indent="0" algn="ctr">
              <a:lnSpc>
                <a:spcPct val="80000"/>
              </a:lnSpc>
              <a:buClrTx/>
              <a:buSzTx/>
              <a:buFontTx/>
              <a:buNone/>
              <a:defRPr sz="6000" cap="all">
                <a:solidFill>
                  <a:schemeClr val="accent1"/>
                </a:solidFill>
                <a:latin typeface="+mn-lt"/>
                <a:ea typeface="+mn-ea"/>
                <a:cs typeface="+mn-cs"/>
                <a:sym typeface="DIN Condensed"/>
              </a:defRPr>
            </a:pPr>
            <a:r>
              <a:t>How will you respond to the Gospel?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the gospel:  what shall we do?</a:t>
            </a:r>
          </a:p>
        </p:txBody>
      </p:sp>
      <p:sp>
        <p:nvSpPr>
          <p:cNvPr id="197" name="Shape 19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6719" indent="-426719" defTabSz="560831">
              <a:spcBef>
                <a:spcPts val="2600"/>
              </a:spcBef>
              <a:defRPr sz="3264"/>
            </a:pPr>
            <a:r>
              <a:t>Hear the gospel (Heb. 1:1-2, Rom. 10:17)</a:t>
            </a:r>
          </a:p>
          <a:p>
            <a:pPr marL="426719" indent="-426719" defTabSz="560831">
              <a:spcBef>
                <a:spcPts val="2600"/>
              </a:spcBef>
              <a:defRPr sz="3264"/>
            </a:pPr>
            <a:r>
              <a:t>Believe the gospel (Jn. 8:24, Rom. 10:8-11)</a:t>
            </a:r>
          </a:p>
          <a:p>
            <a:pPr marL="426719" indent="-426719" defTabSz="560831">
              <a:spcBef>
                <a:spcPts val="2600"/>
              </a:spcBef>
              <a:defRPr sz="3264"/>
            </a:pPr>
            <a:r>
              <a:t>Repent of your sins (Lk. 13:3, Acts 2:38)</a:t>
            </a:r>
          </a:p>
          <a:p>
            <a:pPr marL="426719" indent="-426719" defTabSz="560831">
              <a:spcBef>
                <a:spcPts val="2600"/>
              </a:spcBef>
              <a:defRPr sz="3264"/>
            </a:pPr>
            <a:r>
              <a:t>Confess Jesus is Lord, whom God raised (Rom. 10:9-10)</a:t>
            </a:r>
          </a:p>
          <a:p>
            <a:pPr marL="426719" indent="-426719" defTabSz="560831">
              <a:spcBef>
                <a:spcPts val="2600"/>
              </a:spcBef>
              <a:defRPr sz="3264"/>
            </a:pPr>
            <a:r>
              <a:t>Be baptized into Christ (Mk. 16:16, Acts 2:38, Rom. 6:3-5, Gal. 3:27, 1 Pet. 3:21)</a:t>
            </a:r>
          </a:p>
          <a:p>
            <a:pPr marL="426719" indent="-426719" defTabSz="560831">
              <a:spcBef>
                <a:spcPts val="2600"/>
              </a:spcBef>
              <a:defRPr sz="3264"/>
            </a:pPr>
            <a:r>
              <a:t>Remain steadfast, faithful to the Lord (1 Cor. 15:58, Rev. 2:10)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The gospel:  good news for all!</a:t>
            </a:r>
          </a:p>
        </p:txBody>
      </p:sp>
      <p:sp>
        <p:nvSpPr>
          <p:cNvPr id="170" name="Shape 17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good news about God, Jesus, and our salvation is an important message for all mankind.</a:t>
            </a:r>
          </a:p>
          <a:p>
            <a:r>
              <a:t>We have a responsibility of hearing it, understanding it, and sharing the good news with others.</a:t>
            </a:r>
          </a:p>
          <a:p>
            <a:r>
              <a:t>The gospel contains a lot of information for our spiritual lives and it can be overwhelming!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The gospel:  don’t sit on it!</a:t>
            </a:r>
          </a:p>
        </p:txBody>
      </p:sp>
      <p:sp>
        <p:nvSpPr>
          <p:cNvPr id="173" name="Shape 17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Sharing the good news with others can be challenging:</a:t>
            </a:r>
          </a:p>
          <a:p>
            <a:pPr lvl="1"/>
            <a:r>
              <a:t>Talking to strangers can be tough, causing some anxiety.</a:t>
            </a:r>
          </a:p>
          <a:p>
            <a:pPr lvl="1"/>
            <a:r>
              <a:t>We may not be the most eloquent to share.</a:t>
            </a:r>
          </a:p>
          <a:p>
            <a:pPr lvl="1"/>
            <a:r>
              <a:t>People may be offended and feel we are being judgmental.</a:t>
            </a:r>
          </a:p>
          <a:p>
            <a:pPr lvl="1"/>
            <a:r>
              <a:t>People may have hard questions we may not know the answer.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The gospel:  don’t sit on it!</a:t>
            </a:r>
          </a:p>
        </p:txBody>
      </p:sp>
      <p:sp>
        <p:nvSpPr>
          <p:cNvPr id="176" name="Shape 17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We may have legitimate concerns, but we also have a responsibility (Ez. 3:16-21, 1 Thess. 1:8).</a:t>
            </a:r>
          </a:p>
          <a:p>
            <a:r>
              <a:t>We don’t have to be equipped for every possible solution, but we should be able to answer the reason for our hope:  what God has done for us (1 Pet. 3:14-15, Mk. 5:19)!</a:t>
            </a:r>
          </a:p>
          <a:p>
            <a:r>
              <a:t>So let’s try to make the message simple for us to share!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The gospel:  there is a god, he is alive</a:t>
            </a:r>
          </a:p>
        </p:txBody>
      </p:sp>
      <p:sp>
        <p:nvSpPr>
          <p:cNvPr id="179" name="Shape 17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world we live in was created by God (Gen. 1:1).</a:t>
            </a:r>
          </a:p>
          <a:p>
            <a:pPr lvl="1"/>
            <a:r>
              <a:t>The created world gives evidence of intelligent design (Ps. 19:1-4).</a:t>
            </a:r>
          </a:p>
          <a:p>
            <a:r>
              <a:t>We are made in His image, having a soul which will last through eternity (Gen. 1:26, Eccl. 12:7).</a:t>
            </a:r>
          </a:p>
          <a:p>
            <a:r>
              <a:t>God wants the best for us and has given us His will so we may know what is right and what is wrong (Prov. 16:25, Jer. 10:23, Is. 55:8-9).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The gospel:  man has a problem</a:t>
            </a:r>
          </a:p>
        </p:txBody>
      </p:sp>
      <p:sp>
        <p:nvSpPr>
          <p:cNvPr id="182" name="Shape 18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31165" indent="-431165" defTabSz="566674">
              <a:spcBef>
                <a:spcPts val="2700"/>
              </a:spcBef>
              <a:defRPr sz="3298"/>
            </a:pPr>
            <a:r>
              <a:t>God created man with freewill.  Man has the choice of doing what is right or doing what is wrong.  When we choose to do something wrong, it’s sin (1 Jn. 3:4, Jms. 1:14-15).</a:t>
            </a:r>
          </a:p>
          <a:p>
            <a:pPr marL="431165" indent="-431165" defTabSz="566674">
              <a:spcBef>
                <a:spcPts val="2700"/>
              </a:spcBef>
              <a:defRPr sz="3298"/>
            </a:pPr>
            <a:r>
              <a:t>Sin separates us from God (Is. 59:2) and all of mankind has sinned saved for ONE MAN (Rom. 3:23, Heb. 4:15).</a:t>
            </a:r>
          </a:p>
          <a:p>
            <a:pPr marL="431165" indent="-431165" defTabSz="566674">
              <a:spcBef>
                <a:spcPts val="2700"/>
              </a:spcBef>
              <a:defRPr sz="3298"/>
            </a:pPr>
            <a:r>
              <a:t>The consequences of sin is eternal death (Rom. 6:23).</a:t>
            </a:r>
          </a:p>
          <a:p>
            <a:pPr marL="431165" indent="-431165" defTabSz="566674">
              <a:spcBef>
                <a:spcPts val="2700"/>
              </a:spcBef>
              <a:defRPr sz="3298"/>
            </a:pPr>
            <a:r>
              <a:t>Man cannot save himself, it requires the </a:t>
            </a:r>
            <a:r>
              <a:rPr i="1">
                <a:latin typeface="Avenir Next"/>
                <a:ea typeface="Avenir Next"/>
                <a:cs typeface="Avenir Next"/>
                <a:sym typeface="Avenir Next"/>
              </a:rPr>
              <a:t>mercy and grace</a:t>
            </a:r>
            <a:r>
              <a:t> of God (Is. 59:1, Rom. 6:23).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The gospel:  god sent his son</a:t>
            </a:r>
          </a:p>
        </p:txBody>
      </p:sp>
      <p:sp>
        <p:nvSpPr>
          <p:cNvPr id="185" name="Shape 18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God demonstrates his love and mercy by sending His Son to make atonement for our sins (Jn. 3:16, Rom. 5:6-11, Eph. 2:4-10, 1 Jn. 4:9-10).</a:t>
            </a:r>
          </a:p>
          <a:p>
            <a:r>
              <a:t>Jesus was made to die on the cross in humiliation as a sacrifice (Heb. 5:7-9, Phil. 2:5-8, Heb. 9:27-28).</a:t>
            </a:r>
          </a:p>
          <a:p>
            <a:r>
              <a:t>The crucifixion was not a mistake, but a part of God’s plan (Is. 53, 1 Cor. 15:3-4).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the gospel:  Hear the invitation</a:t>
            </a:r>
          </a:p>
        </p:txBody>
      </p:sp>
      <p:sp>
        <p:nvSpPr>
          <p:cNvPr id="188" name="Shape 18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Jesus now invites everyone to come enjoy salvation (Mt. 11:28-30, 28:18-20, Gal. 3:27-29).</a:t>
            </a:r>
          </a:p>
          <a:p>
            <a:r>
              <a:t>Salvation is mercy and grace.  When we accept His grace, we enter into a new covenant (Heb. 10:8-14).</a:t>
            </a:r>
          </a:p>
          <a:p>
            <a:r>
              <a:t>Covenants are conditional (Jn. 3:16-21, 8:31, 14:15).</a:t>
            </a:r>
          </a:p>
          <a:p>
            <a:pPr lvl="1"/>
            <a:r>
              <a:t>There is action we must take, salvation is not universally given without any opt-in requirements!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the gospel:  what shall we do?</a:t>
            </a:r>
          </a:p>
        </p:txBody>
      </p:sp>
      <p:sp>
        <p:nvSpPr>
          <p:cNvPr id="191" name="Shape 19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6719" indent="-426719" defTabSz="560831">
              <a:spcBef>
                <a:spcPts val="2600"/>
              </a:spcBef>
              <a:defRPr sz="3264"/>
            </a:pPr>
            <a:r>
              <a:t>Hear the gospel (Heb. 1:1-2, Rom. 10:17)</a:t>
            </a:r>
          </a:p>
          <a:p>
            <a:pPr marL="426719" indent="-426719" defTabSz="560831">
              <a:spcBef>
                <a:spcPts val="2600"/>
              </a:spcBef>
              <a:defRPr sz="3264"/>
            </a:pPr>
            <a:r>
              <a:t>Believe the gospel (Jn. 8:24, Rom. 10:8-11)</a:t>
            </a:r>
          </a:p>
          <a:p>
            <a:pPr marL="426719" indent="-426719" defTabSz="560831">
              <a:spcBef>
                <a:spcPts val="2600"/>
              </a:spcBef>
              <a:defRPr sz="3264"/>
            </a:pPr>
            <a:r>
              <a:t>Repent of your sins (Lk. 13:3, Acts 2:38)</a:t>
            </a:r>
          </a:p>
          <a:p>
            <a:pPr marL="426719" indent="-426719" defTabSz="560831">
              <a:spcBef>
                <a:spcPts val="2600"/>
              </a:spcBef>
              <a:defRPr sz="3264"/>
            </a:pPr>
            <a:r>
              <a:t>Confess Jesus is Lord, whom God raised (Rom. 10:9-10)</a:t>
            </a:r>
          </a:p>
          <a:p>
            <a:pPr marL="426719" indent="-426719" defTabSz="560831">
              <a:spcBef>
                <a:spcPts val="2600"/>
              </a:spcBef>
              <a:defRPr sz="3264"/>
            </a:pPr>
            <a:r>
              <a:t>Be baptized into Christ (Mk. 16:16, Acts 2:38, Rom. 6:3-5, Gal. 3:27, 1 Pet. 3:21)</a:t>
            </a:r>
          </a:p>
          <a:p>
            <a:pPr marL="426719" indent="-426719" defTabSz="560831">
              <a:spcBef>
                <a:spcPts val="2600"/>
              </a:spcBef>
              <a:defRPr sz="3264"/>
            </a:pPr>
            <a:r>
              <a:t>Remain steadfast, faithful to the Lord (1 Cor. 15:58, Rev. 2:10)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New_Template7">
  <a:themeElements>
    <a:clrScheme name="New_Template7">
      <a:dk1>
        <a:srgbClr val="222222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865</Words>
  <Application>Microsoft Office PowerPoint</Application>
  <PresentationFormat>Custom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Avenir Next</vt:lpstr>
      <vt:lpstr>Avenir Next Medium</vt:lpstr>
      <vt:lpstr>DIN Alternate</vt:lpstr>
      <vt:lpstr>DIN Condensed</vt:lpstr>
      <vt:lpstr>Helvetica</vt:lpstr>
      <vt:lpstr>Helvetica Neue</vt:lpstr>
      <vt:lpstr>New_Template7</vt:lpstr>
      <vt:lpstr>The gospel, made simple</vt:lpstr>
      <vt:lpstr>The gospel:  good news for all!</vt:lpstr>
      <vt:lpstr>The gospel:  don’t sit on it!</vt:lpstr>
      <vt:lpstr>The gospel:  don’t sit on it!</vt:lpstr>
      <vt:lpstr>The gospel:  there is a god, he is alive</vt:lpstr>
      <vt:lpstr>The gospel:  man has a problem</vt:lpstr>
      <vt:lpstr>The gospel:  god sent his son</vt:lpstr>
      <vt:lpstr>the gospel:  Hear the invitation</vt:lpstr>
      <vt:lpstr>the gospel:  what shall we do?</vt:lpstr>
      <vt:lpstr>the gospel:  Today is the day of salvation</vt:lpstr>
      <vt:lpstr>the gospel:  what shall we do?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gospel, made simple</dc:title>
  <cp:lastModifiedBy>Jonathan Chapman</cp:lastModifiedBy>
  <cp:revision>1</cp:revision>
  <dcterms:modified xsi:type="dcterms:W3CDTF">2017-03-12T21:25:19Z</dcterms:modified>
</cp:coreProperties>
</file>