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6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22DEB0-9A2D-4D5E-8337-6EFD4F9D8496}"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1817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802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422422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2DEB0-9A2D-4D5E-8337-6EFD4F9D8496}"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19628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22DEB0-9A2D-4D5E-8337-6EFD4F9D8496}"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52019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22DEB0-9A2D-4D5E-8337-6EFD4F9D8496}"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184921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22DEB0-9A2D-4D5E-8337-6EFD4F9D8496}" type="datetimeFigureOut">
              <a:rPr lang="en-US" smtClean="0"/>
              <a:pPr/>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33278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2DEB0-9A2D-4D5E-8337-6EFD4F9D8496}" type="datetimeFigureOut">
              <a:rPr lang="en-US" smtClean="0"/>
              <a:pPr/>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262278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DEB0-9A2D-4D5E-8337-6EFD4F9D8496}" type="datetimeFigureOut">
              <a:rPr lang="en-US" smtClean="0"/>
              <a:pPr/>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402389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6715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2DEB0-9A2D-4D5E-8337-6EFD4F9D8496}"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44735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DEB0-9A2D-4D5E-8337-6EFD4F9D8496}" type="datetimeFigureOut">
              <a:rPr lang="en-US" smtClean="0"/>
              <a:pPr/>
              <a:t>3/19/2017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895234-24C6-4FCC-925D-97DE32FBFEDA}" type="slidenum">
              <a:rPr lang="en-US" smtClean="0"/>
              <a:pPr/>
              <a:t>‹#›</a:t>
            </a:fld>
            <a:endParaRPr lang="en-US"/>
          </a:p>
        </p:txBody>
      </p:sp>
    </p:spTree>
    <p:extLst>
      <p:ext uri="{BB962C8B-B14F-4D97-AF65-F5344CB8AC3E}">
        <p14:creationId xmlns:p14="http://schemas.microsoft.com/office/powerpoint/2010/main" xmlns="" val="347393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67595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35428" y="702268"/>
            <a:ext cx="8159931" cy="2431435"/>
          </a:xfrm>
          <a:prstGeom prst="rect">
            <a:avLst/>
          </a:prstGeom>
        </p:spPr>
        <p:txBody>
          <a:bodyPr wrap="square">
            <a:spAutoFit/>
          </a:bodyPr>
          <a:lstStyle/>
          <a:p>
            <a:pPr algn="ctr"/>
            <a:r>
              <a:rPr lang="en-US" sz="3200" b="1" i="1" dirty="0" smtClean="0"/>
              <a:t>“Watch and pray, lest you enter into temptation. The spirit indeed is willing, but the flesh is weak.”</a:t>
            </a:r>
          </a:p>
          <a:p>
            <a:pPr algn="ctr"/>
            <a:endParaRPr lang="en-US" sz="3200" b="1" i="1" dirty="0" smtClean="0"/>
          </a:p>
          <a:p>
            <a:pPr algn="ctr"/>
            <a:r>
              <a:rPr lang="en-US" sz="2400" b="1" i="1" dirty="0" smtClean="0"/>
              <a:t>Matthew 26:41</a:t>
            </a:r>
            <a:endParaRPr lang="en-US" sz="24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35428" y="702268"/>
            <a:ext cx="8159931" cy="2431435"/>
          </a:xfrm>
          <a:prstGeom prst="rect">
            <a:avLst/>
          </a:prstGeom>
        </p:spPr>
        <p:txBody>
          <a:bodyPr wrap="square">
            <a:spAutoFit/>
          </a:bodyPr>
          <a:lstStyle/>
          <a:p>
            <a:pPr algn="ctr"/>
            <a:r>
              <a:rPr lang="en-US" sz="3200" b="1" i="1" dirty="0" smtClean="0"/>
              <a:t>“Now when the devil had ended every temptation, he departed from Him until an opportune time.”</a:t>
            </a:r>
          </a:p>
          <a:p>
            <a:pPr algn="ctr"/>
            <a:endParaRPr lang="en-US" sz="3200" b="1" i="1" dirty="0" smtClean="0"/>
          </a:p>
          <a:p>
            <a:pPr algn="ctr"/>
            <a:r>
              <a:rPr lang="en-US" sz="2400" b="1" i="1" dirty="0" smtClean="0"/>
              <a:t>Luke 4:13</a:t>
            </a:r>
            <a:endParaRPr lang="en-US" sz="24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Image result for fishing lures"/>
          <p:cNvPicPr>
            <a:picLocks noChangeAspect="1" noChangeArrowheads="1"/>
          </p:cNvPicPr>
          <p:nvPr/>
        </p:nvPicPr>
        <p:blipFill>
          <a:blip r:embed="rId2" cstate="print"/>
          <a:srcRect/>
          <a:stretch>
            <a:fillRect/>
          </a:stretch>
        </p:blipFill>
        <p:spPr bwMode="auto">
          <a:xfrm>
            <a:off x="8995953" y="378045"/>
            <a:ext cx="2934789" cy="1494297"/>
          </a:xfrm>
          <a:prstGeom prst="rect">
            <a:avLst/>
          </a:prstGeom>
          <a:noFill/>
        </p:spPr>
      </p:pic>
      <p:sp>
        <p:nvSpPr>
          <p:cNvPr id="3" name="Title 2"/>
          <p:cNvSpPr>
            <a:spLocks noGrp="1"/>
          </p:cNvSpPr>
          <p:nvPr>
            <p:ph type="title"/>
          </p:nvPr>
        </p:nvSpPr>
        <p:spPr>
          <a:xfrm>
            <a:off x="846908" y="173536"/>
            <a:ext cx="10515600" cy="1325563"/>
          </a:xfrm>
        </p:spPr>
        <p:txBody>
          <a:bodyPr/>
          <a:lstStyle/>
          <a:p>
            <a:r>
              <a:rPr lang="en-US" dirty="0" smtClean="0">
                <a:latin typeface="Arial Black" pitchFamily="34" charset="0"/>
              </a:rPr>
              <a:t>TOP TEMPTATIONS</a:t>
            </a:r>
            <a:endParaRPr lang="en-US" dirty="0">
              <a:latin typeface="Arial Black" pitchFamily="34" charset="0"/>
            </a:endParaRPr>
          </a:p>
        </p:txBody>
      </p:sp>
      <p:sp>
        <p:nvSpPr>
          <p:cNvPr id="4" name="Content Placeholder 3"/>
          <p:cNvSpPr>
            <a:spLocks noGrp="1"/>
          </p:cNvSpPr>
          <p:nvPr>
            <p:ph idx="1"/>
          </p:nvPr>
        </p:nvSpPr>
        <p:spPr>
          <a:xfrm>
            <a:off x="838200" y="1541417"/>
            <a:ext cx="10515600" cy="5316583"/>
          </a:xfrm>
        </p:spPr>
        <p:txBody>
          <a:bodyPr>
            <a:normAutofit/>
          </a:bodyPr>
          <a:lstStyle/>
          <a:p>
            <a:r>
              <a:rPr lang="en-US" dirty="0" smtClean="0"/>
              <a:t>Worrying or being anxious …………………………………  60%</a:t>
            </a:r>
          </a:p>
          <a:p>
            <a:r>
              <a:rPr lang="en-US" dirty="0" smtClean="0"/>
              <a:t>Procrastinating or putting things off	………………….	  60%</a:t>
            </a:r>
          </a:p>
          <a:p>
            <a:r>
              <a:rPr lang="en-US" dirty="0" smtClean="0"/>
              <a:t>Eating too much	………………………………………………..  55%</a:t>
            </a:r>
          </a:p>
          <a:p>
            <a:r>
              <a:rPr lang="en-US" dirty="0" smtClean="0"/>
              <a:t>Spending too much time on media  ……………………  44%</a:t>
            </a:r>
          </a:p>
          <a:p>
            <a:r>
              <a:rPr lang="en-US" dirty="0" smtClean="0"/>
              <a:t>Being Lazy	………………………………………………………….  41%</a:t>
            </a:r>
          </a:p>
          <a:p>
            <a:r>
              <a:rPr lang="en-US" dirty="0" smtClean="0"/>
              <a:t>Spending more money than can afford  ……………..  35%</a:t>
            </a:r>
          </a:p>
          <a:p>
            <a:r>
              <a:rPr lang="en-US" dirty="0" smtClean="0"/>
              <a:t>Gossiping about others	………………………………………  26%</a:t>
            </a:r>
          </a:p>
          <a:p>
            <a:r>
              <a:rPr lang="en-US" dirty="0" smtClean="0"/>
              <a:t>Being jealous or envious of others  …………………….  24%</a:t>
            </a:r>
          </a:p>
          <a:p>
            <a:r>
              <a:rPr lang="en-US" dirty="0" smtClean="0"/>
              <a:t>Viewing pornography or sexually explicit material  18%</a:t>
            </a:r>
          </a:p>
          <a:p>
            <a:r>
              <a:rPr lang="en-US" dirty="0" smtClean="0"/>
              <a:t>Abusing alcohol or drugs  …………………………………… 11%</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Image result for fishing lures"/>
          <p:cNvPicPr>
            <a:picLocks noChangeAspect="1" noChangeArrowheads="1"/>
          </p:cNvPicPr>
          <p:nvPr/>
        </p:nvPicPr>
        <p:blipFill>
          <a:blip r:embed="rId2" cstate="print"/>
          <a:srcRect/>
          <a:stretch>
            <a:fillRect/>
          </a:stretch>
        </p:blipFill>
        <p:spPr bwMode="auto">
          <a:xfrm>
            <a:off x="8995953" y="378045"/>
            <a:ext cx="2934789" cy="1494297"/>
          </a:xfrm>
          <a:prstGeom prst="rect">
            <a:avLst/>
          </a:prstGeom>
          <a:noFill/>
        </p:spPr>
      </p:pic>
      <p:sp>
        <p:nvSpPr>
          <p:cNvPr id="3" name="Title 2"/>
          <p:cNvSpPr>
            <a:spLocks noGrp="1"/>
          </p:cNvSpPr>
          <p:nvPr>
            <p:ph type="title"/>
          </p:nvPr>
        </p:nvSpPr>
        <p:spPr>
          <a:xfrm>
            <a:off x="846908" y="173536"/>
            <a:ext cx="10515600" cy="1325563"/>
          </a:xfrm>
        </p:spPr>
        <p:txBody>
          <a:bodyPr/>
          <a:lstStyle/>
          <a:p>
            <a:r>
              <a:rPr lang="en-US" dirty="0" smtClean="0">
                <a:latin typeface="Arial Black" pitchFamily="34" charset="0"/>
              </a:rPr>
              <a:t>TOP TEMPTATIONS</a:t>
            </a:r>
            <a:endParaRPr lang="en-US" dirty="0">
              <a:latin typeface="Arial Black" pitchFamily="34" charset="0"/>
            </a:endParaRPr>
          </a:p>
        </p:txBody>
      </p:sp>
      <p:sp>
        <p:nvSpPr>
          <p:cNvPr id="4" name="Content Placeholder 3"/>
          <p:cNvSpPr>
            <a:spLocks noGrp="1"/>
          </p:cNvSpPr>
          <p:nvPr>
            <p:ph idx="1"/>
          </p:nvPr>
        </p:nvSpPr>
        <p:spPr>
          <a:xfrm>
            <a:off x="838200" y="1454331"/>
            <a:ext cx="10515600" cy="5403669"/>
          </a:xfrm>
        </p:spPr>
        <p:txBody>
          <a:bodyPr>
            <a:normAutofit/>
          </a:bodyPr>
          <a:lstStyle/>
          <a:p>
            <a:r>
              <a:rPr lang="en-US" dirty="0" smtClean="0"/>
              <a:t>Worrying or being anxious …………………………………  60%</a:t>
            </a:r>
          </a:p>
          <a:p>
            <a:r>
              <a:rPr lang="en-US" dirty="0" smtClean="0"/>
              <a:t>Procrastinating or putting things off	………………….	  60%</a:t>
            </a:r>
          </a:p>
          <a:p>
            <a:r>
              <a:rPr lang="en-US" dirty="0" smtClean="0"/>
              <a:t>Eating too much	………………………………………………..  55%</a:t>
            </a:r>
          </a:p>
          <a:p>
            <a:r>
              <a:rPr lang="en-US" dirty="0" smtClean="0"/>
              <a:t>Spending too much time on media  ……………………  44%</a:t>
            </a:r>
          </a:p>
          <a:p>
            <a:r>
              <a:rPr lang="en-US" dirty="0" smtClean="0"/>
              <a:t>Being Lazy	………………………………………………………….  41%</a:t>
            </a:r>
          </a:p>
          <a:p>
            <a:r>
              <a:rPr lang="en-US" dirty="0" smtClean="0"/>
              <a:t>Spending more money than can afford  ……………..  35%</a:t>
            </a:r>
          </a:p>
          <a:p>
            <a:r>
              <a:rPr lang="en-US" dirty="0" smtClean="0"/>
              <a:t>Gossiping about others	………………………………………  26%</a:t>
            </a:r>
          </a:p>
          <a:p>
            <a:r>
              <a:rPr lang="en-US" dirty="0" smtClean="0"/>
              <a:t>Being jealous or envious of others  …………………….  24%</a:t>
            </a:r>
          </a:p>
          <a:p>
            <a:r>
              <a:rPr lang="en-US" dirty="0" smtClean="0"/>
              <a:t>Viewing pornography or sexually explicit material  18%</a:t>
            </a:r>
          </a:p>
          <a:p>
            <a:r>
              <a:rPr lang="en-US" dirty="0" smtClean="0"/>
              <a:t>Abusing alcohol or drugs  …………………………………… 11%</a:t>
            </a:r>
            <a:endParaRPr lang="en-US" dirty="0"/>
          </a:p>
        </p:txBody>
      </p:sp>
      <p:sp>
        <p:nvSpPr>
          <p:cNvPr id="5" name="Rounded Rectangle 4"/>
          <p:cNvSpPr/>
          <p:nvPr/>
        </p:nvSpPr>
        <p:spPr>
          <a:xfrm>
            <a:off x="9701349" y="1959429"/>
            <a:ext cx="2142307" cy="444137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Try to do anything to avoid giving in to temptation?</a:t>
            </a:r>
          </a:p>
          <a:p>
            <a:pPr algn="ctr"/>
            <a:endParaRPr lang="en-US" sz="2400" dirty="0" smtClean="0"/>
          </a:p>
          <a:p>
            <a:pPr algn="ctr"/>
            <a:endParaRPr lang="en-US" sz="1100" dirty="0" smtClean="0"/>
          </a:p>
          <a:p>
            <a:pPr algn="ctr"/>
            <a:r>
              <a:rPr lang="en-US" sz="3600" b="1" dirty="0" smtClean="0"/>
              <a:t>YES  41%</a:t>
            </a:r>
          </a:p>
          <a:p>
            <a:pPr algn="ctr"/>
            <a:endParaRPr lang="en-US" sz="3600" dirty="0" smtClean="0"/>
          </a:p>
          <a:p>
            <a:pPr algn="ctr"/>
            <a:r>
              <a:rPr lang="en-US" sz="3600" b="1" dirty="0" smtClean="0"/>
              <a:t>NO  59%</a:t>
            </a:r>
            <a:endParaRPr lang="en-US"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Image result for fishing lures"/>
          <p:cNvPicPr>
            <a:picLocks noChangeAspect="1" noChangeArrowheads="1"/>
          </p:cNvPicPr>
          <p:nvPr/>
        </p:nvPicPr>
        <p:blipFill>
          <a:blip r:embed="rId2" cstate="print"/>
          <a:srcRect/>
          <a:stretch>
            <a:fillRect/>
          </a:stretch>
        </p:blipFill>
        <p:spPr bwMode="auto">
          <a:xfrm>
            <a:off x="8995953" y="378045"/>
            <a:ext cx="2934789" cy="1494297"/>
          </a:xfrm>
          <a:prstGeom prst="rect">
            <a:avLst/>
          </a:prstGeom>
          <a:noFill/>
        </p:spPr>
      </p:pic>
      <p:sp>
        <p:nvSpPr>
          <p:cNvPr id="3" name="Title 2"/>
          <p:cNvSpPr>
            <a:spLocks noGrp="1"/>
          </p:cNvSpPr>
          <p:nvPr>
            <p:ph type="title"/>
          </p:nvPr>
        </p:nvSpPr>
        <p:spPr>
          <a:xfrm>
            <a:off x="846908" y="173536"/>
            <a:ext cx="10515600" cy="1646555"/>
          </a:xfrm>
        </p:spPr>
        <p:txBody>
          <a:bodyPr/>
          <a:lstStyle/>
          <a:p>
            <a:r>
              <a:rPr lang="en-US" dirty="0" smtClean="0">
                <a:latin typeface="Arial Black" pitchFamily="34" charset="0"/>
              </a:rPr>
              <a:t>WHY GIVE IN TO A </a:t>
            </a:r>
            <a:br>
              <a:rPr lang="en-US" dirty="0" smtClean="0">
                <a:latin typeface="Arial Black" pitchFamily="34" charset="0"/>
              </a:rPr>
            </a:br>
            <a:r>
              <a:rPr lang="en-US" dirty="0" smtClean="0">
                <a:latin typeface="Arial Black" pitchFamily="34" charset="0"/>
              </a:rPr>
              <a:t>TEMPTATION</a:t>
            </a:r>
            <a:endParaRPr lang="en-US" dirty="0">
              <a:latin typeface="Arial Black" pitchFamily="34" charset="0"/>
            </a:endParaRPr>
          </a:p>
        </p:txBody>
      </p:sp>
      <p:sp>
        <p:nvSpPr>
          <p:cNvPr id="4" name="Content Placeholder 3"/>
          <p:cNvSpPr>
            <a:spLocks noGrp="1"/>
          </p:cNvSpPr>
          <p:nvPr>
            <p:ph idx="1"/>
          </p:nvPr>
        </p:nvSpPr>
        <p:spPr>
          <a:xfrm>
            <a:off x="838200" y="2386148"/>
            <a:ext cx="10515600" cy="3884023"/>
          </a:xfrm>
        </p:spPr>
        <p:txBody>
          <a:bodyPr>
            <a:normAutofit/>
          </a:bodyPr>
          <a:lstStyle/>
          <a:p>
            <a:r>
              <a:rPr lang="en-US" dirty="0" smtClean="0"/>
              <a:t>I am not really sure  …………………………………………  50%</a:t>
            </a:r>
          </a:p>
          <a:p>
            <a:endParaRPr lang="en-US" sz="1200" dirty="0" smtClean="0"/>
          </a:p>
          <a:p>
            <a:r>
              <a:rPr lang="en-US" dirty="0" smtClean="0"/>
              <a:t>To escape or get away from “real life”…..……..….   20%</a:t>
            </a:r>
          </a:p>
          <a:p>
            <a:endParaRPr lang="en-US" sz="1200" dirty="0" smtClean="0"/>
          </a:p>
          <a:p>
            <a:r>
              <a:rPr lang="en-US" dirty="0" smtClean="0"/>
              <a:t>To feel less pain or loneliness	  ………………..……..     8%</a:t>
            </a:r>
          </a:p>
          <a:p>
            <a:endParaRPr lang="en-US" sz="1200" dirty="0" smtClean="0"/>
          </a:p>
          <a:p>
            <a:r>
              <a:rPr lang="en-US" dirty="0" smtClean="0"/>
              <a:t>To satisfy other people’s expectations of me ……     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9634"/>
            <a:ext cx="12192001" cy="6867634"/>
          </a:xfrm>
          <a:prstGeom prst="rect">
            <a:avLst/>
          </a:prstGeom>
          <a:noFill/>
        </p:spPr>
      </p:pic>
      <p:sp>
        <p:nvSpPr>
          <p:cNvPr id="3" name="Title 2"/>
          <p:cNvSpPr>
            <a:spLocks noGrp="1"/>
          </p:cNvSpPr>
          <p:nvPr>
            <p:ph type="title"/>
          </p:nvPr>
        </p:nvSpPr>
        <p:spPr>
          <a:xfrm>
            <a:off x="435428" y="0"/>
            <a:ext cx="10080171" cy="2081349"/>
          </a:xfrm>
        </p:spPr>
        <p:txBody>
          <a:bodyPr>
            <a:normAutofit/>
          </a:bodyPr>
          <a:lstStyle/>
          <a:p>
            <a:r>
              <a:rPr lang="en-US" sz="6600" dirty="0" smtClean="0">
                <a:latin typeface="Mistral" pitchFamily="66" charset="0"/>
              </a:rPr>
              <a:t>LURES OF LIFE &amp; DEATH</a:t>
            </a:r>
            <a:endParaRPr lang="en-US" sz="6600" dirty="0">
              <a:latin typeface="Mistral" pitchFamily="66" charset="0"/>
            </a:endParaRPr>
          </a:p>
        </p:txBody>
      </p:sp>
      <p:sp>
        <p:nvSpPr>
          <p:cNvPr id="6" name="Rectangle 5"/>
          <p:cNvSpPr/>
          <p:nvPr/>
        </p:nvSpPr>
        <p:spPr>
          <a:xfrm>
            <a:off x="0" y="1721172"/>
            <a:ext cx="9892938" cy="2431435"/>
          </a:xfrm>
          <a:prstGeom prst="rect">
            <a:avLst/>
          </a:prstGeom>
        </p:spPr>
        <p:txBody>
          <a:bodyPr wrap="square">
            <a:spAutoFit/>
          </a:bodyPr>
          <a:lstStyle/>
          <a:p>
            <a:pPr algn="ctr"/>
            <a:r>
              <a:rPr lang="en-US" sz="3200" b="1" i="1" dirty="0" smtClean="0"/>
              <a:t>“Blessed is the man who endures temptation; for when he has been approved, he will receive the crown of life which the Lord has promised to those who love Him.”</a:t>
            </a:r>
          </a:p>
          <a:p>
            <a:pPr algn="ctr"/>
            <a:endParaRPr lang="en-US" sz="3200" b="1" i="1" dirty="0" smtClean="0"/>
          </a:p>
          <a:p>
            <a:pPr algn="ctr"/>
            <a:r>
              <a:rPr lang="en-US" sz="2400" b="1" i="1" dirty="0" smtClean="0"/>
              <a:t>James 1:12</a:t>
            </a:r>
            <a:endParaRPr lang="en-US" sz="24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9634"/>
            <a:ext cx="12192001" cy="6867634"/>
          </a:xfrm>
          <a:prstGeom prst="rect">
            <a:avLst/>
          </a:prstGeom>
          <a:noFill/>
        </p:spPr>
      </p:pic>
      <p:sp>
        <p:nvSpPr>
          <p:cNvPr id="3" name="Title 2"/>
          <p:cNvSpPr>
            <a:spLocks noGrp="1"/>
          </p:cNvSpPr>
          <p:nvPr>
            <p:ph type="title"/>
          </p:nvPr>
        </p:nvSpPr>
        <p:spPr>
          <a:xfrm>
            <a:off x="435428" y="0"/>
            <a:ext cx="10080171" cy="2081349"/>
          </a:xfrm>
        </p:spPr>
        <p:txBody>
          <a:bodyPr>
            <a:normAutofit/>
          </a:bodyPr>
          <a:lstStyle/>
          <a:p>
            <a:r>
              <a:rPr lang="en-US" sz="6600" dirty="0" smtClean="0">
                <a:latin typeface="Mistral" pitchFamily="66" charset="0"/>
              </a:rPr>
              <a:t>LURES OF LIFE &amp; DEATH</a:t>
            </a:r>
            <a:endParaRPr lang="en-US" sz="6600" dirty="0">
              <a:latin typeface="Mistral" pitchFamily="66" charset="0"/>
            </a:endParaRPr>
          </a:p>
        </p:txBody>
      </p:sp>
      <p:sp>
        <p:nvSpPr>
          <p:cNvPr id="6" name="Rectangle 5"/>
          <p:cNvSpPr/>
          <p:nvPr/>
        </p:nvSpPr>
        <p:spPr>
          <a:xfrm>
            <a:off x="0" y="1721172"/>
            <a:ext cx="9892938" cy="3416320"/>
          </a:xfrm>
          <a:prstGeom prst="rect">
            <a:avLst/>
          </a:prstGeom>
        </p:spPr>
        <p:txBody>
          <a:bodyPr wrap="square">
            <a:spAutoFit/>
          </a:bodyPr>
          <a:lstStyle/>
          <a:p>
            <a:pPr algn="ctr"/>
            <a:r>
              <a:rPr lang="en-US" sz="3200" b="1" i="1" dirty="0" smtClean="0"/>
              <a:t>“No temptation has overtaken you except such as is common to man; but God is faithful, who will not allow you to be tempted beyond what you are able, but with the temptation will also make the way of escape, that you may be able to bear it.”</a:t>
            </a:r>
          </a:p>
          <a:p>
            <a:pPr algn="ctr"/>
            <a:endParaRPr lang="en-US" sz="3200" b="1" i="1" dirty="0" smtClean="0"/>
          </a:p>
          <a:p>
            <a:pPr algn="ctr"/>
            <a:r>
              <a:rPr lang="en-US" sz="2400" b="1" i="1" dirty="0" smtClean="0"/>
              <a:t>1 Corinthians 10:13</a:t>
            </a:r>
            <a:endParaRPr lang="en-US" sz="2400" b="1"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9634"/>
            <a:ext cx="12192001" cy="6867634"/>
          </a:xfrm>
          <a:prstGeom prst="rect">
            <a:avLst/>
          </a:prstGeom>
          <a:noFill/>
        </p:spPr>
      </p:pic>
      <p:sp>
        <p:nvSpPr>
          <p:cNvPr id="3" name="Title 2"/>
          <p:cNvSpPr>
            <a:spLocks noGrp="1"/>
          </p:cNvSpPr>
          <p:nvPr>
            <p:ph type="title"/>
          </p:nvPr>
        </p:nvSpPr>
        <p:spPr>
          <a:xfrm>
            <a:off x="435428" y="0"/>
            <a:ext cx="10080171" cy="2734491"/>
          </a:xfrm>
        </p:spPr>
        <p:txBody>
          <a:bodyPr>
            <a:normAutofit/>
          </a:bodyPr>
          <a:lstStyle/>
          <a:p>
            <a:r>
              <a:rPr lang="en-US" sz="6600" dirty="0" smtClean="0">
                <a:latin typeface="Mistral" pitchFamily="66" charset="0"/>
              </a:rPr>
              <a:t>WHAT LURES </a:t>
            </a:r>
            <a:br>
              <a:rPr lang="en-US" sz="6600" dirty="0" smtClean="0">
                <a:latin typeface="Mistral" pitchFamily="66" charset="0"/>
              </a:rPr>
            </a:br>
            <a:r>
              <a:rPr lang="en-US" sz="6600" dirty="0" smtClean="0">
                <a:latin typeface="Mistral" pitchFamily="66" charset="0"/>
              </a:rPr>
              <a:t>YOU INTO DANGER?</a:t>
            </a:r>
            <a:endParaRPr lang="en-US" sz="6600" dirty="0">
              <a:latin typeface="Mistral"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2"/>
          <p:cNvSpPr txBox="1">
            <a:spLocks/>
          </p:cNvSpPr>
          <p:nvPr/>
        </p:nvSpPr>
        <p:spPr>
          <a:xfrm>
            <a:off x="8516983" y="5595258"/>
            <a:ext cx="3561806" cy="944880"/>
          </a:xfrm>
          <a:prstGeom prst="rect">
            <a:avLst/>
          </a:prstGeom>
        </p:spPr>
        <p:txBody>
          <a:bodyPr>
            <a:normAutofit/>
          </a:body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t/>
            </a:r>
            <a:br>
              <a:rPr kumimoji="0" lang="en-US" sz="2400" b="1" i="0" u="none" strike="noStrike" kern="1200" cap="none" spc="0" normalizeH="0" baseline="0" noProof="0" dirty="0" smtClean="0">
                <a:ln>
                  <a:noFill/>
                </a:ln>
                <a:solidFill>
                  <a:schemeClr val="bg1"/>
                </a:solidFill>
                <a:effectLst/>
                <a:uLnTx/>
                <a:uFillTx/>
                <a:latin typeface="Freestyle Script" pitchFamily="66" charset="0"/>
                <a:ea typeface="+mj-ea"/>
                <a:cs typeface="+mj-cs"/>
              </a:rPr>
            </a:br>
            <a:r>
              <a:rPr kumimoji="0" lang="en-US" sz="1400" b="1" i="0" u="none" strike="noStrike" kern="1200" cap="none" spc="0" normalizeH="0" baseline="0" noProof="0" dirty="0" smtClean="0">
                <a:ln>
                  <a:noFill/>
                </a:ln>
                <a:solidFill>
                  <a:schemeClr val="accent1">
                    <a:lumMod val="20000"/>
                    <a:lumOff val="80000"/>
                  </a:schemeClr>
                </a:solidFill>
                <a:effectLst/>
                <a:uLnTx/>
                <a:uFillTx/>
                <a:latin typeface="Arial Black" pitchFamily="34" charset="0"/>
                <a:ea typeface="+mj-ea"/>
                <a:cs typeface="+mj-cs"/>
              </a:rPr>
              <a:t>What</a:t>
            </a:r>
            <a:r>
              <a:rPr kumimoji="0" lang="en-US" sz="1400" b="1" i="0" u="none" strike="noStrike" kern="1200" cap="none" spc="0" normalizeH="0" noProof="0" dirty="0" smtClean="0">
                <a:ln>
                  <a:noFill/>
                </a:ln>
                <a:solidFill>
                  <a:schemeClr val="accent1">
                    <a:lumMod val="20000"/>
                    <a:lumOff val="80000"/>
                  </a:schemeClr>
                </a:solidFill>
                <a:effectLst/>
                <a:uLnTx/>
                <a:uFillTx/>
                <a:latin typeface="Arial Black" pitchFamily="34" charset="0"/>
                <a:ea typeface="+mj-ea"/>
                <a:cs typeface="+mj-cs"/>
              </a:rPr>
              <a:t> Lures You Into Danger?</a:t>
            </a:r>
            <a:endParaRPr kumimoji="0" lang="en-US" sz="1400" b="0" i="0" u="none" strike="noStrike" kern="1200" cap="none" spc="0" normalizeH="0" baseline="0" noProof="0" dirty="0">
              <a:ln>
                <a:noFill/>
              </a:ln>
              <a:solidFill>
                <a:schemeClr val="accent1">
                  <a:lumMod val="20000"/>
                  <a:lumOff val="80000"/>
                </a:schemeClr>
              </a:solidFill>
              <a:effectLst/>
              <a:uLnTx/>
              <a:uFillTx/>
              <a:latin typeface="Arial Black" pitchFamily="34" charset="0"/>
              <a:ea typeface="+mj-ea"/>
              <a:cs typeface="+mj-cs"/>
            </a:endParaRPr>
          </a:p>
        </p:txBody>
      </p:sp>
    </p:spTree>
    <p:extLst>
      <p:ext uri="{BB962C8B-B14F-4D97-AF65-F5344CB8AC3E}">
        <p14:creationId xmlns:p14="http://schemas.microsoft.com/office/powerpoint/2010/main" xmlns="" val="2019679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cstate="print"/>
          <a:srcRect/>
          <a:stretch>
            <a:fillRect/>
          </a:stretch>
        </p:blipFill>
        <p:spPr bwMode="auto">
          <a:xfrm>
            <a:off x="-1" y="-9634"/>
            <a:ext cx="12192001" cy="6867634"/>
          </a:xfrm>
          <a:prstGeom prst="rect">
            <a:avLst/>
          </a:prstGeom>
          <a:noFill/>
        </p:spPr>
      </p:pic>
      <p:sp>
        <p:nvSpPr>
          <p:cNvPr id="3" name="Title 2"/>
          <p:cNvSpPr>
            <a:spLocks noGrp="1"/>
          </p:cNvSpPr>
          <p:nvPr>
            <p:ph type="title"/>
          </p:nvPr>
        </p:nvSpPr>
        <p:spPr>
          <a:xfrm>
            <a:off x="435428" y="0"/>
            <a:ext cx="10080171" cy="2734491"/>
          </a:xfrm>
        </p:spPr>
        <p:txBody>
          <a:bodyPr>
            <a:normAutofit/>
          </a:bodyPr>
          <a:lstStyle/>
          <a:p>
            <a:r>
              <a:rPr lang="en-US" sz="6600" dirty="0" smtClean="0">
                <a:latin typeface="Mistral" pitchFamily="66" charset="0"/>
              </a:rPr>
              <a:t>WHAT LURES </a:t>
            </a:r>
            <a:br>
              <a:rPr lang="en-US" sz="6600" dirty="0" smtClean="0">
                <a:latin typeface="Mistral" pitchFamily="66" charset="0"/>
              </a:rPr>
            </a:br>
            <a:r>
              <a:rPr lang="en-US" sz="6600" dirty="0" smtClean="0">
                <a:latin typeface="Mistral" pitchFamily="66" charset="0"/>
              </a:rPr>
              <a:t>YOU INTO DANGER?</a:t>
            </a:r>
            <a:endParaRPr lang="en-US" sz="6600" dirty="0">
              <a:latin typeface="Mistral"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 y="0"/>
            <a:ext cx="12172493" cy="6858000"/>
          </a:xfrm>
          <a:prstGeom prst="rect">
            <a:avLst/>
          </a:prstGeom>
          <a:noFill/>
        </p:spPr>
      </p:pic>
      <p:sp>
        <p:nvSpPr>
          <p:cNvPr id="3" name="Rectangle 2"/>
          <p:cNvSpPr/>
          <p:nvPr/>
        </p:nvSpPr>
        <p:spPr>
          <a:xfrm>
            <a:off x="609600" y="1381537"/>
            <a:ext cx="7977051" cy="1938992"/>
          </a:xfrm>
          <a:prstGeom prst="rect">
            <a:avLst/>
          </a:prstGeom>
        </p:spPr>
        <p:txBody>
          <a:bodyPr wrap="square">
            <a:spAutoFit/>
          </a:bodyPr>
          <a:lstStyle/>
          <a:p>
            <a:pPr algn="ctr"/>
            <a:r>
              <a:rPr lang="en-US" sz="3200" b="1" i="1" dirty="0" smtClean="0"/>
              <a:t>“Then Jesus was led up by the Spirit into the wilderness to be tempted by the devil.”</a:t>
            </a:r>
          </a:p>
          <a:p>
            <a:pPr algn="ctr"/>
            <a:endParaRPr lang="en-US" sz="3200" b="1" i="1" dirty="0" smtClean="0"/>
          </a:p>
          <a:p>
            <a:pPr algn="ctr"/>
            <a:r>
              <a:rPr lang="en-US" sz="2400" b="1" i="1" dirty="0" smtClean="0"/>
              <a:t>Matthew 4:1</a:t>
            </a:r>
            <a:endParaRPr lang="en-US" sz="24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26720" y="1381537"/>
            <a:ext cx="8159931" cy="2431435"/>
          </a:xfrm>
          <a:prstGeom prst="rect">
            <a:avLst/>
          </a:prstGeom>
        </p:spPr>
        <p:txBody>
          <a:bodyPr wrap="square">
            <a:spAutoFit/>
          </a:bodyPr>
          <a:lstStyle/>
          <a:p>
            <a:pPr algn="ctr"/>
            <a:r>
              <a:rPr lang="en-US" sz="3200" b="1" i="1" dirty="0" smtClean="0"/>
              <a:t>“And He was there in the wilderness forty days, tempted by Satan, and was with the wild beasts; and the angels ministered to Him.”</a:t>
            </a:r>
          </a:p>
          <a:p>
            <a:pPr algn="ctr"/>
            <a:endParaRPr lang="en-US" sz="3200" b="1" i="1" dirty="0" smtClean="0"/>
          </a:p>
          <a:p>
            <a:pPr algn="ctr"/>
            <a:r>
              <a:rPr lang="en-US" sz="2400" b="1" i="1" dirty="0" smtClean="0"/>
              <a:t>Mark 1:13</a:t>
            </a:r>
            <a:endParaRPr lang="en-US" sz="24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26720" y="1381537"/>
            <a:ext cx="8159931" cy="2431435"/>
          </a:xfrm>
          <a:prstGeom prst="rect">
            <a:avLst/>
          </a:prstGeom>
        </p:spPr>
        <p:txBody>
          <a:bodyPr wrap="square">
            <a:spAutoFit/>
          </a:bodyPr>
          <a:lstStyle/>
          <a:p>
            <a:pPr algn="ctr"/>
            <a:r>
              <a:rPr lang="en-US" sz="3200" b="1" i="1" dirty="0" smtClean="0"/>
              <a:t>“being tempted for forty days by the devil. And in those days He ate nothing, and afterward, when they had ended, He was hungry.”</a:t>
            </a:r>
          </a:p>
          <a:p>
            <a:pPr algn="ctr"/>
            <a:endParaRPr lang="en-US" sz="3200" b="1" i="1" dirty="0" smtClean="0"/>
          </a:p>
          <a:p>
            <a:pPr algn="ctr"/>
            <a:r>
              <a:rPr lang="en-US" sz="2400" b="1" i="1" dirty="0" smtClean="0"/>
              <a:t>Luke 4:2</a:t>
            </a:r>
            <a:endParaRPr lang="en-US" sz="24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26720" y="1381537"/>
            <a:ext cx="8159931" cy="2431435"/>
          </a:xfrm>
          <a:prstGeom prst="rect">
            <a:avLst/>
          </a:prstGeom>
        </p:spPr>
        <p:txBody>
          <a:bodyPr wrap="square">
            <a:spAutoFit/>
          </a:bodyPr>
          <a:lstStyle/>
          <a:p>
            <a:pPr algn="ctr"/>
            <a:r>
              <a:rPr lang="en-US" sz="3200" b="1" i="1" dirty="0" smtClean="0"/>
              <a:t>“For we do not have a High Priest who cannot sympathize with our weaknesses, but was in all points tempted as we are, yet without sin.”</a:t>
            </a:r>
          </a:p>
          <a:p>
            <a:pPr algn="ctr"/>
            <a:endParaRPr lang="en-US" sz="3200" b="1" i="1" dirty="0" smtClean="0"/>
          </a:p>
          <a:p>
            <a:pPr algn="ctr"/>
            <a:r>
              <a:rPr lang="en-US" sz="2400" b="1" i="1" dirty="0" smtClean="0"/>
              <a:t>Hebrews 4:15</a:t>
            </a:r>
            <a:endParaRPr lang="en-US" sz="24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26720" y="1381537"/>
            <a:ext cx="8159931" cy="2431435"/>
          </a:xfrm>
          <a:prstGeom prst="rect">
            <a:avLst/>
          </a:prstGeom>
        </p:spPr>
        <p:txBody>
          <a:bodyPr wrap="square">
            <a:spAutoFit/>
          </a:bodyPr>
          <a:lstStyle/>
          <a:p>
            <a:pPr algn="ctr"/>
            <a:r>
              <a:rPr lang="en-US" sz="3200" b="1" i="1" dirty="0" smtClean="0"/>
              <a:t>“Let no one say when he is tempted, "I am tempted by God"; for God cannot be tempted by evil, nor does He Himself tempt anyone.”</a:t>
            </a:r>
          </a:p>
          <a:p>
            <a:pPr algn="ctr"/>
            <a:endParaRPr lang="en-US" sz="3200" b="1" i="1" dirty="0" smtClean="0"/>
          </a:p>
          <a:p>
            <a:pPr algn="ctr"/>
            <a:r>
              <a:rPr lang="en-US" sz="2400" b="1" i="1" dirty="0" smtClean="0"/>
              <a:t>James 1:13</a:t>
            </a:r>
            <a:endParaRPr lang="en-US" sz="24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35428" y="702268"/>
            <a:ext cx="8159931" cy="3908762"/>
          </a:xfrm>
          <a:prstGeom prst="rect">
            <a:avLst/>
          </a:prstGeom>
        </p:spPr>
        <p:txBody>
          <a:bodyPr wrap="square">
            <a:spAutoFit/>
          </a:bodyPr>
          <a:lstStyle/>
          <a:p>
            <a:pPr algn="ctr"/>
            <a:r>
              <a:rPr lang="en-US" sz="3200" b="1" i="1" dirty="0" smtClean="0"/>
              <a:t>“Be sober, be vigilant; because your adversary the devil walks about like a roaring lion, seeking whom he may devour. Resist him, steadfast in the faith, knowing that the same sufferings are experienced by your brotherhood in the world.”</a:t>
            </a:r>
          </a:p>
          <a:p>
            <a:pPr algn="ctr"/>
            <a:endParaRPr lang="en-US" sz="3200" b="1" i="1" dirty="0" smtClean="0"/>
          </a:p>
          <a:p>
            <a:pPr algn="ctr"/>
            <a:r>
              <a:rPr lang="en-US" sz="2400" b="1" i="1" dirty="0" smtClean="0"/>
              <a:t>1 Peter 5:8-9</a:t>
            </a:r>
            <a:endParaRPr lang="en-US" sz="2400"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fishing "/>
          <p:cNvPicPr>
            <a:picLocks noChangeAspect="1" noChangeArrowheads="1"/>
          </p:cNvPicPr>
          <p:nvPr/>
        </p:nvPicPr>
        <p:blipFill>
          <a:blip r:embed="rId2" cstate="print"/>
          <a:srcRect/>
          <a:stretch>
            <a:fillRect/>
          </a:stretch>
        </p:blipFill>
        <p:spPr bwMode="auto">
          <a:xfrm>
            <a:off x="19507" y="0"/>
            <a:ext cx="12172493" cy="6858000"/>
          </a:xfrm>
          <a:prstGeom prst="rect">
            <a:avLst/>
          </a:prstGeom>
          <a:noFill/>
        </p:spPr>
      </p:pic>
      <p:sp>
        <p:nvSpPr>
          <p:cNvPr id="3" name="Rectangle 2"/>
          <p:cNvSpPr/>
          <p:nvPr/>
        </p:nvSpPr>
        <p:spPr>
          <a:xfrm>
            <a:off x="435428" y="702268"/>
            <a:ext cx="8159931" cy="2923877"/>
          </a:xfrm>
          <a:prstGeom prst="rect">
            <a:avLst/>
          </a:prstGeom>
        </p:spPr>
        <p:txBody>
          <a:bodyPr wrap="square">
            <a:spAutoFit/>
          </a:bodyPr>
          <a:lstStyle/>
          <a:p>
            <a:pPr algn="ctr"/>
            <a:r>
              <a:rPr lang="en-US" sz="3200" b="1" i="1" dirty="0" smtClean="0"/>
              <a:t>“And do not lead us into temptation, But deliver us from the evil one. For Yours is the kingdom and the power and the glory forever. Amen.”</a:t>
            </a:r>
          </a:p>
          <a:p>
            <a:pPr algn="ctr"/>
            <a:endParaRPr lang="en-US" sz="3200" b="1" i="1" dirty="0" smtClean="0"/>
          </a:p>
          <a:p>
            <a:pPr algn="ctr"/>
            <a:r>
              <a:rPr lang="en-US" sz="2400" b="1" i="1" dirty="0" smtClean="0"/>
              <a:t>Matthew 6:13</a:t>
            </a:r>
            <a:endParaRPr lang="en-US" sz="24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463</Words>
  <Application>Microsoft Office PowerPoint</Application>
  <PresentationFormat>Custom</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WHAT LURES  YOU INTO DANGER?</vt:lpstr>
      <vt:lpstr>Slide 3</vt:lpstr>
      <vt:lpstr>Slide 4</vt:lpstr>
      <vt:lpstr>Slide 5</vt:lpstr>
      <vt:lpstr>Slide 6</vt:lpstr>
      <vt:lpstr>Slide 7</vt:lpstr>
      <vt:lpstr>Slide 8</vt:lpstr>
      <vt:lpstr>Slide 9</vt:lpstr>
      <vt:lpstr>Slide 10</vt:lpstr>
      <vt:lpstr>Slide 11</vt:lpstr>
      <vt:lpstr>TOP TEMPTATIONS</vt:lpstr>
      <vt:lpstr>TOP TEMPTATIONS</vt:lpstr>
      <vt:lpstr>WHY GIVE IN TO A  TEMPTATION</vt:lpstr>
      <vt:lpstr>LURES OF LIFE &amp; DEATH</vt:lpstr>
      <vt:lpstr>LURES OF LIFE &amp; DEATH</vt:lpstr>
      <vt:lpstr>WHAT LURES  YOU INTO DANGER?</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Chapman</cp:lastModifiedBy>
  <cp:revision>63</cp:revision>
  <dcterms:created xsi:type="dcterms:W3CDTF">2017-02-11T22:40:45Z</dcterms:created>
  <dcterms:modified xsi:type="dcterms:W3CDTF">2017-03-19T19:00:46Z</dcterms:modified>
</cp:coreProperties>
</file>