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89" r:id="rId5"/>
    <p:sldId id="277" r:id="rId6"/>
    <p:sldId id="287" r:id="rId7"/>
    <p:sldId id="288" r:id="rId8"/>
    <p:sldId id="278" r:id="rId9"/>
    <p:sldId id="279" r:id="rId10"/>
    <p:sldId id="280" r:id="rId11"/>
    <p:sldId id="281" r:id="rId12"/>
    <p:sldId id="282" r:id="rId13"/>
    <p:sldId id="283"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6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22DEB0-9A2D-4D5E-8337-6EFD4F9D8496}"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1817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802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422422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19628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2DEB0-9A2D-4D5E-8337-6EFD4F9D8496}"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52019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2DEB0-9A2D-4D5E-8337-6EFD4F9D8496}"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184921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2DEB0-9A2D-4D5E-8337-6EFD4F9D8496}" type="datetimeFigureOut">
              <a:rPr lang="en-US" smtClean="0"/>
              <a:pPr/>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33278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2DEB0-9A2D-4D5E-8337-6EFD4F9D8496}" type="datetimeFigureOut">
              <a:rPr lang="en-US" smtClean="0"/>
              <a:pPr/>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6227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2DEB0-9A2D-4D5E-8337-6EFD4F9D8496}" type="datetimeFigureOut">
              <a:rPr lang="en-US" smtClean="0"/>
              <a:pPr/>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402389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2DEB0-9A2D-4D5E-8337-6EFD4F9D8496}"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6715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2DEB0-9A2D-4D5E-8337-6EFD4F9D8496}"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44735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DEB0-9A2D-4D5E-8337-6EFD4F9D8496}" type="datetimeFigureOut">
              <a:rPr lang="en-US" smtClean="0"/>
              <a:pPr/>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47393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759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1547771" y="2286000"/>
            <a:ext cx="9144000" cy="4572000"/>
          </a:xfrm>
          <a:prstGeom prst="rect">
            <a:avLst/>
          </a:prstGeom>
          <a:noFill/>
        </p:spPr>
      </p:pic>
      <p:sp>
        <p:nvSpPr>
          <p:cNvPr id="3" name="TextBox 2"/>
          <p:cNvSpPr txBox="1"/>
          <p:nvPr/>
        </p:nvSpPr>
        <p:spPr>
          <a:xfrm>
            <a:off x="214185" y="205946"/>
            <a:ext cx="11722442" cy="1323439"/>
          </a:xfrm>
          <a:prstGeom prst="rect">
            <a:avLst/>
          </a:prstGeom>
          <a:noFill/>
        </p:spPr>
        <p:txBody>
          <a:bodyPr wrap="square" rtlCol="0">
            <a:spAutoFit/>
          </a:bodyPr>
          <a:lstStyle/>
          <a:p>
            <a:pPr algn="ctr"/>
            <a:r>
              <a:rPr lang="en-US" sz="4000" dirty="0" smtClean="0">
                <a:solidFill>
                  <a:schemeClr val="bg1"/>
                </a:solidFill>
                <a:latin typeface="Arial Black" pitchFamily="34" charset="0"/>
              </a:rPr>
              <a:t>TODAY’S REWARD IS MAXIMIZED WITH BALANCE IN OUR LIVES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1547771" y="2286000"/>
            <a:ext cx="9144000" cy="4572000"/>
          </a:xfrm>
          <a:prstGeom prst="rect">
            <a:avLst/>
          </a:prstGeom>
          <a:noFill/>
        </p:spPr>
      </p:pic>
      <p:sp>
        <p:nvSpPr>
          <p:cNvPr id="3" name="TextBox 2"/>
          <p:cNvSpPr txBox="1"/>
          <p:nvPr/>
        </p:nvSpPr>
        <p:spPr>
          <a:xfrm>
            <a:off x="214185" y="205946"/>
            <a:ext cx="11722442" cy="1323439"/>
          </a:xfrm>
          <a:prstGeom prst="rect">
            <a:avLst/>
          </a:prstGeom>
          <a:noFill/>
        </p:spPr>
        <p:txBody>
          <a:bodyPr wrap="square" rtlCol="0">
            <a:spAutoFit/>
          </a:bodyPr>
          <a:lstStyle/>
          <a:p>
            <a:pPr algn="ctr"/>
            <a:r>
              <a:rPr lang="en-US" sz="4000" dirty="0" smtClean="0">
                <a:solidFill>
                  <a:schemeClr val="bg1"/>
                </a:solidFill>
                <a:latin typeface="Arial Black" pitchFamily="34" charset="0"/>
              </a:rPr>
              <a:t>TODAY’S REWARD IS MAXIMIZED WITH BALANCE IN OUR LIVES</a:t>
            </a:r>
          </a:p>
        </p:txBody>
      </p:sp>
      <p:sp>
        <p:nvSpPr>
          <p:cNvPr id="4" name="TextBox 3"/>
          <p:cNvSpPr txBox="1"/>
          <p:nvPr/>
        </p:nvSpPr>
        <p:spPr>
          <a:xfrm>
            <a:off x="2257167" y="2306594"/>
            <a:ext cx="2553730" cy="1107996"/>
          </a:xfrm>
          <a:prstGeom prst="rect">
            <a:avLst/>
          </a:prstGeom>
          <a:noFill/>
        </p:spPr>
        <p:txBody>
          <a:bodyPr wrap="square" rtlCol="0">
            <a:spAutoFit/>
          </a:bodyPr>
          <a:lstStyle/>
          <a:p>
            <a:r>
              <a:rPr lang="en-US" sz="6600" dirty="0" smtClean="0">
                <a:solidFill>
                  <a:srgbClr val="FFFF00"/>
                </a:solidFill>
                <a:latin typeface="Arial Black" pitchFamily="34" charset="0"/>
              </a:rPr>
              <a:t>GOD</a:t>
            </a:r>
            <a:endParaRPr lang="en-US" sz="6600" dirty="0">
              <a:solidFill>
                <a:srgbClr val="FFFF00"/>
              </a:solidFill>
              <a:latin typeface="Arial Black" pitchFamily="34" charset="0"/>
            </a:endParaRPr>
          </a:p>
        </p:txBody>
      </p:sp>
      <p:sp>
        <p:nvSpPr>
          <p:cNvPr id="5" name="TextBox 4"/>
          <p:cNvSpPr txBox="1"/>
          <p:nvPr/>
        </p:nvSpPr>
        <p:spPr>
          <a:xfrm>
            <a:off x="7430530" y="2302473"/>
            <a:ext cx="3262184" cy="1107996"/>
          </a:xfrm>
          <a:prstGeom prst="rect">
            <a:avLst/>
          </a:prstGeom>
          <a:noFill/>
        </p:spPr>
        <p:txBody>
          <a:bodyPr wrap="square" rtlCol="0">
            <a:spAutoFit/>
          </a:bodyPr>
          <a:lstStyle/>
          <a:p>
            <a:r>
              <a:rPr lang="en-US" sz="6600" dirty="0" smtClean="0">
                <a:solidFill>
                  <a:srgbClr val="FFFF00"/>
                </a:solidFill>
                <a:latin typeface="Arial Black" pitchFamily="34" charset="0"/>
              </a:rPr>
              <a:t>FIRST</a:t>
            </a:r>
            <a:endParaRPr lang="en-US" sz="66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1547771" y="2286000"/>
            <a:ext cx="9144000" cy="4572000"/>
          </a:xfrm>
          <a:prstGeom prst="rect">
            <a:avLst/>
          </a:prstGeom>
          <a:noFill/>
        </p:spPr>
      </p:pic>
      <p:sp>
        <p:nvSpPr>
          <p:cNvPr id="3" name="TextBox 2"/>
          <p:cNvSpPr txBox="1"/>
          <p:nvPr/>
        </p:nvSpPr>
        <p:spPr>
          <a:xfrm>
            <a:off x="214185" y="205946"/>
            <a:ext cx="11722442" cy="1323439"/>
          </a:xfrm>
          <a:prstGeom prst="rect">
            <a:avLst/>
          </a:prstGeom>
          <a:noFill/>
        </p:spPr>
        <p:txBody>
          <a:bodyPr wrap="square" rtlCol="0">
            <a:spAutoFit/>
          </a:bodyPr>
          <a:lstStyle/>
          <a:p>
            <a:pPr algn="ctr"/>
            <a:r>
              <a:rPr lang="en-US" sz="4000" dirty="0" smtClean="0">
                <a:solidFill>
                  <a:schemeClr val="bg1"/>
                </a:solidFill>
                <a:latin typeface="Arial Black" pitchFamily="34" charset="0"/>
              </a:rPr>
              <a:t>TODAY’S REWARD IS MAXIMIZED WITH BALANCE IN OUR LIVES</a:t>
            </a:r>
          </a:p>
        </p:txBody>
      </p:sp>
      <p:sp>
        <p:nvSpPr>
          <p:cNvPr id="4" name="TextBox 3"/>
          <p:cNvSpPr txBox="1"/>
          <p:nvPr/>
        </p:nvSpPr>
        <p:spPr>
          <a:xfrm>
            <a:off x="1589902" y="2306594"/>
            <a:ext cx="3781167" cy="1107996"/>
          </a:xfrm>
          <a:prstGeom prst="rect">
            <a:avLst/>
          </a:prstGeom>
          <a:noFill/>
        </p:spPr>
        <p:txBody>
          <a:bodyPr wrap="square" rtlCol="0">
            <a:spAutoFit/>
          </a:bodyPr>
          <a:lstStyle/>
          <a:p>
            <a:r>
              <a:rPr lang="en-US" sz="6600" dirty="0" smtClean="0">
                <a:solidFill>
                  <a:srgbClr val="FFFF00"/>
                </a:solidFill>
                <a:latin typeface="Arial Black" pitchFamily="34" charset="0"/>
              </a:rPr>
              <a:t>FAMILY</a:t>
            </a:r>
            <a:endParaRPr lang="en-US" sz="6600" dirty="0">
              <a:solidFill>
                <a:srgbClr val="FFFF00"/>
              </a:solidFill>
              <a:latin typeface="Arial Black" pitchFamily="34" charset="0"/>
            </a:endParaRPr>
          </a:p>
        </p:txBody>
      </p:sp>
      <p:sp>
        <p:nvSpPr>
          <p:cNvPr id="5" name="TextBox 4"/>
          <p:cNvSpPr txBox="1"/>
          <p:nvPr/>
        </p:nvSpPr>
        <p:spPr>
          <a:xfrm>
            <a:off x="7241058" y="2302473"/>
            <a:ext cx="3262184" cy="1107996"/>
          </a:xfrm>
          <a:prstGeom prst="rect">
            <a:avLst/>
          </a:prstGeom>
          <a:noFill/>
        </p:spPr>
        <p:txBody>
          <a:bodyPr wrap="square" rtlCol="0">
            <a:spAutoFit/>
          </a:bodyPr>
          <a:lstStyle/>
          <a:p>
            <a:pPr algn="ctr"/>
            <a:r>
              <a:rPr lang="en-US" sz="6600" dirty="0" smtClean="0">
                <a:solidFill>
                  <a:srgbClr val="FFFF00"/>
                </a:solidFill>
                <a:latin typeface="Arial Black" pitchFamily="34" charset="0"/>
              </a:rPr>
              <a:t>NEXT</a:t>
            </a:r>
            <a:endParaRPr lang="en-US" sz="66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1547771" y="2286000"/>
            <a:ext cx="9144000" cy="4572000"/>
          </a:xfrm>
          <a:prstGeom prst="rect">
            <a:avLst/>
          </a:prstGeom>
          <a:noFill/>
        </p:spPr>
      </p:pic>
      <p:sp>
        <p:nvSpPr>
          <p:cNvPr id="3" name="TextBox 2"/>
          <p:cNvSpPr txBox="1"/>
          <p:nvPr/>
        </p:nvSpPr>
        <p:spPr>
          <a:xfrm>
            <a:off x="214185" y="205946"/>
            <a:ext cx="11722442" cy="1323439"/>
          </a:xfrm>
          <a:prstGeom prst="rect">
            <a:avLst/>
          </a:prstGeom>
          <a:noFill/>
        </p:spPr>
        <p:txBody>
          <a:bodyPr wrap="square" rtlCol="0">
            <a:spAutoFit/>
          </a:bodyPr>
          <a:lstStyle/>
          <a:p>
            <a:pPr algn="ctr"/>
            <a:r>
              <a:rPr lang="en-US" sz="4000" dirty="0" smtClean="0">
                <a:solidFill>
                  <a:schemeClr val="bg1"/>
                </a:solidFill>
                <a:latin typeface="Arial Black" pitchFamily="34" charset="0"/>
              </a:rPr>
              <a:t>TODAY’S REWARD IS MAXIMIZED WITH BALANCE IN OUR LIVES</a:t>
            </a:r>
          </a:p>
        </p:txBody>
      </p:sp>
      <p:sp>
        <p:nvSpPr>
          <p:cNvPr id="4" name="TextBox 3"/>
          <p:cNvSpPr txBox="1"/>
          <p:nvPr/>
        </p:nvSpPr>
        <p:spPr>
          <a:xfrm>
            <a:off x="1334530" y="2323070"/>
            <a:ext cx="4077729" cy="1107996"/>
          </a:xfrm>
          <a:prstGeom prst="rect">
            <a:avLst/>
          </a:prstGeom>
          <a:noFill/>
        </p:spPr>
        <p:txBody>
          <a:bodyPr wrap="square" rtlCol="0">
            <a:spAutoFit/>
          </a:bodyPr>
          <a:lstStyle/>
          <a:p>
            <a:pPr algn="ctr"/>
            <a:r>
              <a:rPr lang="en-US" sz="6600" dirty="0" smtClean="0">
                <a:solidFill>
                  <a:srgbClr val="FFFF00"/>
                </a:solidFill>
                <a:latin typeface="Arial Black" pitchFamily="34" charset="0"/>
              </a:rPr>
              <a:t>CAREER</a:t>
            </a:r>
            <a:endParaRPr lang="en-US" sz="6600" dirty="0">
              <a:solidFill>
                <a:srgbClr val="FFFF00"/>
              </a:solidFill>
              <a:latin typeface="Arial Black" pitchFamily="34" charset="0"/>
            </a:endParaRPr>
          </a:p>
        </p:txBody>
      </p:sp>
      <p:sp>
        <p:nvSpPr>
          <p:cNvPr id="5" name="TextBox 4"/>
          <p:cNvSpPr txBox="1"/>
          <p:nvPr/>
        </p:nvSpPr>
        <p:spPr>
          <a:xfrm>
            <a:off x="7241058" y="2302473"/>
            <a:ext cx="3262184" cy="1107996"/>
          </a:xfrm>
          <a:prstGeom prst="rect">
            <a:avLst/>
          </a:prstGeom>
          <a:noFill/>
        </p:spPr>
        <p:txBody>
          <a:bodyPr wrap="square" rtlCol="0">
            <a:spAutoFit/>
          </a:bodyPr>
          <a:lstStyle/>
          <a:p>
            <a:pPr algn="ctr"/>
            <a:r>
              <a:rPr lang="en-US" sz="6600" dirty="0" smtClean="0">
                <a:solidFill>
                  <a:srgbClr val="FFFF00"/>
                </a:solidFill>
                <a:latin typeface="Arial Black" pitchFamily="34" charset="0"/>
              </a:rPr>
              <a:t>AFTER</a:t>
            </a:r>
            <a:endParaRPr lang="en-US" sz="66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1547771" y="2286000"/>
            <a:ext cx="9144000" cy="4572000"/>
          </a:xfrm>
          <a:prstGeom prst="rect">
            <a:avLst/>
          </a:prstGeom>
          <a:noFill/>
        </p:spPr>
      </p:pic>
      <p:sp>
        <p:nvSpPr>
          <p:cNvPr id="3" name="TextBox 2"/>
          <p:cNvSpPr txBox="1"/>
          <p:nvPr/>
        </p:nvSpPr>
        <p:spPr>
          <a:xfrm>
            <a:off x="214185" y="205946"/>
            <a:ext cx="11722442" cy="2062103"/>
          </a:xfrm>
          <a:prstGeom prst="rect">
            <a:avLst/>
          </a:prstGeom>
          <a:noFill/>
        </p:spPr>
        <p:txBody>
          <a:bodyPr wrap="square" rtlCol="0">
            <a:spAutoFit/>
          </a:bodyPr>
          <a:lstStyle/>
          <a:p>
            <a:pPr algn="ctr"/>
            <a:r>
              <a:rPr lang="en-US" sz="4000" dirty="0" smtClean="0">
                <a:solidFill>
                  <a:schemeClr val="bg1"/>
                </a:solidFill>
                <a:latin typeface="Arial Black" pitchFamily="34" charset="0"/>
              </a:rPr>
              <a:t>TOMORROW’S REWARD</a:t>
            </a:r>
          </a:p>
          <a:p>
            <a:pPr algn="ctr"/>
            <a:r>
              <a:rPr lang="en-US" sz="2400" dirty="0" smtClean="0">
                <a:solidFill>
                  <a:schemeClr val="bg1"/>
                </a:solidFill>
                <a:latin typeface="Arial Black" pitchFamily="34" charset="0"/>
              </a:rPr>
              <a:t>-------------------------</a:t>
            </a:r>
          </a:p>
          <a:p>
            <a:pPr algn="ctr"/>
            <a:r>
              <a:rPr lang="en-US" sz="2400" dirty="0" smtClean="0">
                <a:solidFill>
                  <a:schemeClr val="bg1"/>
                </a:solidFill>
                <a:latin typeface="Arial Black" pitchFamily="34" charset="0"/>
              </a:rPr>
              <a:t>John 14:1-4</a:t>
            </a:r>
          </a:p>
          <a:p>
            <a:pPr algn="ctr"/>
            <a:endParaRPr lang="en-US" sz="4000" dirty="0" smtClean="0">
              <a:solidFill>
                <a:schemeClr val="bg1"/>
              </a:solidFill>
              <a:latin typeface="Arial Black" pitchFamily="34" charset="0"/>
            </a:endParaRPr>
          </a:p>
        </p:txBody>
      </p:sp>
      <p:sp>
        <p:nvSpPr>
          <p:cNvPr id="4" name="TextBox 3"/>
          <p:cNvSpPr txBox="1"/>
          <p:nvPr/>
        </p:nvSpPr>
        <p:spPr>
          <a:xfrm>
            <a:off x="1342768" y="2454875"/>
            <a:ext cx="4077729" cy="1015663"/>
          </a:xfrm>
          <a:prstGeom prst="rect">
            <a:avLst/>
          </a:prstGeom>
          <a:noFill/>
        </p:spPr>
        <p:txBody>
          <a:bodyPr wrap="square" rtlCol="0">
            <a:spAutoFit/>
          </a:bodyPr>
          <a:lstStyle/>
          <a:p>
            <a:pPr algn="ctr"/>
            <a:r>
              <a:rPr lang="en-US" sz="6000" dirty="0" smtClean="0">
                <a:solidFill>
                  <a:srgbClr val="FFFF00"/>
                </a:solidFill>
                <a:latin typeface="Arial Black" pitchFamily="34" charset="0"/>
              </a:rPr>
              <a:t>HEAVEN</a:t>
            </a:r>
            <a:endParaRPr lang="en-US" sz="6000" dirty="0">
              <a:solidFill>
                <a:srgbClr val="FFFF00"/>
              </a:solidFill>
              <a:latin typeface="Arial Black" pitchFamily="34" charset="0"/>
            </a:endParaRPr>
          </a:p>
        </p:txBody>
      </p:sp>
      <p:sp>
        <p:nvSpPr>
          <p:cNvPr id="5" name="TextBox 4"/>
          <p:cNvSpPr txBox="1"/>
          <p:nvPr/>
        </p:nvSpPr>
        <p:spPr>
          <a:xfrm>
            <a:off x="6820930" y="2442517"/>
            <a:ext cx="4275438" cy="1015663"/>
          </a:xfrm>
          <a:prstGeom prst="rect">
            <a:avLst/>
          </a:prstGeom>
          <a:noFill/>
        </p:spPr>
        <p:txBody>
          <a:bodyPr wrap="square" rtlCol="0">
            <a:spAutoFit/>
          </a:bodyPr>
          <a:lstStyle/>
          <a:p>
            <a:pPr algn="ctr"/>
            <a:r>
              <a:rPr lang="en-US" sz="6000" dirty="0" smtClean="0">
                <a:solidFill>
                  <a:srgbClr val="FFFF00"/>
                </a:solidFill>
                <a:latin typeface="Arial Black" pitchFamily="34" charset="0"/>
              </a:rPr>
              <a:t>HOME</a:t>
            </a:r>
            <a:endParaRPr lang="en-US" sz="6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descr="Image result for balance scale"/>
          <p:cNvPicPr>
            <a:picLocks noChangeAspect="1" noChangeArrowheads="1"/>
          </p:cNvPicPr>
          <p:nvPr/>
        </p:nvPicPr>
        <p:blipFill>
          <a:blip r:embed="rId2" cstate="print"/>
          <a:srcRect/>
          <a:stretch>
            <a:fillRect/>
          </a:stretch>
        </p:blipFill>
        <p:spPr bwMode="auto">
          <a:xfrm>
            <a:off x="7183394" y="4329453"/>
            <a:ext cx="4760529" cy="2380265"/>
          </a:xfrm>
          <a:prstGeom prst="rect">
            <a:avLst/>
          </a:prstGeom>
          <a:noFill/>
        </p:spPr>
      </p:pic>
      <p:sp>
        <p:nvSpPr>
          <p:cNvPr id="3" name="TextBox 2"/>
          <p:cNvSpPr txBox="1"/>
          <p:nvPr/>
        </p:nvSpPr>
        <p:spPr>
          <a:xfrm>
            <a:off x="271849" y="1598142"/>
            <a:ext cx="11722442" cy="3970318"/>
          </a:xfrm>
          <a:prstGeom prst="rect">
            <a:avLst/>
          </a:prstGeom>
          <a:noFill/>
        </p:spPr>
        <p:txBody>
          <a:bodyPr wrap="square" rtlCol="0">
            <a:spAutoFit/>
          </a:bodyPr>
          <a:lstStyle/>
          <a:p>
            <a:pPr algn="ctr"/>
            <a:r>
              <a:rPr lang="en-US" sz="2800" i="1" dirty="0" smtClean="0">
                <a:latin typeface="Arial Black" pitchFamily="34" charset="0"/>
              </a:rPr>
              <a:t>“as His divine power has given to us all things that pertain to life and godliness, through the knowledge of Him who called us by glory and virtue, by which have been given to us exceedingly great and precious promises, that through these you may be partakers of the divine nature, having escaped the corruption that is in the world through lust.”</a:t>
            </a:r>
          </a:p>
          <a:p>
            <a:pPr algn="ctr"/>
            <a:endParaRPr lang="en-US" sz="2800" i="1" dirty="0" smtClean="0">
              <a:latin typeface="Arial Black" pitchFamily="34" charset="0"/>
            </a:endParaRPr>
          </a:p>
          <a:p>
            <a:pPr algn="ctr"/>
            <a:endParaRPr lang="en-US" sz="2800" i="1" dirty="0" smtClean="0">
              <a:latin typeface="Arial Black" pitchFamily="34" charset="0"/>
            </a:endParaRPr>
          </a:p>
          <a:p>
            <a:r>
              <a:rPr lang="en-US" sz="2800" i="1" dirty="0" smtClean="0">
                <a:latin typeface="Arial Black" pitchFamily="34" charset="0"/>
              </a:rPr>
              <a:t>		</a:t>
            </a:r>
            <a:r>
              <a:rPr lang="en-US" sz="2800" dirty="0" smtClean="0">
                <a:latin typeface="Arial Black" pitchFamily="34" charset="0"/>
              </a:rPr>
              <a:t>2 Peter 1:3-4</a:t>
            </a:r>
            <a:endParaRPr lang="en-US" sz="2800" i="1" dirty="0" smtClean="0">
              <a:latin typeface="Arial Black" pitchFamily="34" charset="0"/>
            </a:endParaRPr>
          </a:p>
        </p:txBody>
      </p:sp>
      <p:pic>
        <p:nvPicPr>
          <p:cNvPr id="6" name="Picture 2" descr="Image result for the Big Pay Off"/>
          <p:cNvPicPr>
            <a:picLocks noChangeAspect="1" noChangeArrowheads="1"/>
          </p:cNvPicPr>
          <p:nvPr/>
        </p:nvPicPr>
        <p:blipFill>
          <a:blip r:embed="rId3" cstate="print"/>
          <a:srcRect/>
          <a:stretch>
            <a:fillRect/>
          </a:stretch>
        </p:blipFill>
        <p:spPr bwMode="auto">
          <a:xfrm>
            <a:off x="395416" y="298140"/>
            <a:ext cx="4143631" cy="83461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descr="Image result for the Big Pay Off"/>
          <p:cNvPicPr>
            <a:picLocks noChangeAspect="1" noChangeArrowheads="1"/>
          </p:cNvPicPr>
          <p:nvPr/>
        </p:nvPicPr>
        <p:blipFill>
          <a:blip r:embed="rId2" cstate="print"/>
          <a:srcRect/>
          <a:stretch>
            <a:fillRect/>
          </a:stretch>
        </p:blipFill>
        <p:spPr bwMode="auto">
          <a:xfrm>
            <a:off x="10313773" y="6293998"/>
            <a:ext cx="1573426" cy="31692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50" name="Picture 2" descr="Image result for the Big Pay Off"/>
          <p:cNvPicPr>
            <a:picLocks noChangeAspect="1" noChangeArrowheads="1"/>
          </p:cNvPicPr>
          <p:nvPr/>
        </p:nvPicPr>
        <p:blipFill>
          <a:blip r:embed="rId2" cstate="print"/>
          <a:srcRect/>
          <a:stretch>
            <a:fillRect/>
          </a:stretch>
        </p:blipFill>
        <p:spPr bwMode="auto">
          <a:xfrm>
            <a:off x="2677297" y="2568446"/>
            <a:ext cx="6491415" cy="13075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a:stretch>
            <a:fillRect/>
          </a:stretch>
        </p:blipFill>
        <p:spPr bwMode="auto">
          <a:xfrm>
            <a:off x="2164835" y="3785290"/>
            <a:ext cx="2833814" cy="2833814"/>
          </a:xfrm>
          <a:prstGeom prst="rect">
            <a:avLst/>
          </a:prstGeom>
          <a:noFill/>
        </p:spPr>
      </p:pic>
      <p:pic>
        <p:nvPicPr>
          <p:cNvPr id="1028" name="Picture 4" descr="Related image"/>
          <p:cNvPicPr>
            <a:picLocks noChangeAspect="1" noChangeArrowheads="1"/>
          </p:cNvPicPr>
          <p:nvPr/>
        </p:nvPicPr>
        <p:blipFill>
          <a:blip r:embed="rId3" cstate="print"/>
          <a:srcRect/>
          <a:stretch>
            <a:fillRect/>
          </a:stretch>
        </p:blipFill>
        <p:spPr bwMode="auto">
          <a:xfrm>
            <a:off x="559230" y="222423"/>
            <a:ext cx="3435178" cy="3435178"/>
          </a:xfrm>
          <a:prstGeom prst="rect">
            <a:avLst/>
          </a:prstGeom>
          <a:noFill/>
        </p:spPr>
      </p:pic>
      <p:sp>
        <p:nvSpPr>
          <p:cNvPr id="4" name="TextBox 3"/>
          <p:cNvSpPr txBox="1"/>
          <p:nvPr/>
        </p:nvSpPr>
        <p:spPr>
          <a:xfrm>
            <a:off x="6038336" y="510746"/>
            <a:ext cx="4662616" cy="1446550"/>
          </a:xfrm>
          <a:prstGeom prst="rect">
            <a:avLst/>
          </a:prstGeom>
          <a:noFill/>
        </p:spPr>
        <p:txBody>
          <a:bodyPr wrap="square" rtlCol="0">
            <a:spAutoFit/>
          </a:bodyPr>
          <a:lstStyle/>
          <a:p>
            <a:pPr algn="ctr"/>
            <a:r>
              <a:rPr lang="en-US" sz="4000" dirty="0" smtClean="0">
                <a:latin typeface="Arial Black" pitchFamily="34" charset="0"/>
              </a:rPr>
              <a:t>THE RICH FOOL</a:t>
            </a:r>
          </a:p>
          <a:p>
            <a:pPr algn="ctr"/>
            <a:r>
              <a:rPr lang="en-US" sz="2400" dirty="0" smtClean="0">
                <a:latin typeface="Arial Black" pitchFamily="34" charset="0"/>
              </a:rPr>
              <a:t>---------------------------</a:t>
            </a:r>
          </a:p>
          <a:p>
            <a:pPr algn="ctr"/>
            <a:r>
              <a:rPr lang="en-US" sz="2400" dirty="0" smtClean="0">
                <a:latin typeface="Arial Black" pitchFamily="34" charset="0"/>
              </a:rPr>
              <a:t>Luke 12:18-19</a:t>
            </a:r>
            <a:endParaRPr lang="en-US" sz="2400" dirty="0">
              <a:latin typeface="Arial Black" pitchFamily="34" charset="0"/>
            </a:endParaRPr>
          </a:p>
        </p:txBody>
      </p:sp>
      <p:sp>
        <p:nvSpPr>
          <p:cNvPr id="5" name="Rectangle 4"/>
          <p:cNvSpPr/>
          <p:nvPr/>
        </p:nvSpPr>
        <p:spPr>
          <a:xfrm>
            <a:off x="5305168" y="2331478"/>
            <a:ext cx="6573794" cy="1938992"/>
          </a:xfrm>
          <a:prstGeom prst="rect">
            <a:avLst/>
          </a:prstGeom>
        </p:spPr>
        <p:txBody>
          <a:bodyPr wrap="square">
            <a:spAutoFit/>
          </a:bodyPr>
          <a:lstStyle/>
          <a:p>
            <a:pPr algn="ctr"/>
            <a:r>
              <a:rPr lang="en-US" sz="2400" b="1" i="1" dirty="0" smtClean="0"/>
              <a:t>"So he said, 'I will do this: I will pull down my barns and build greater, and there I will store all my crops and my goods. 'And I will say to my soul, "Soul, you have many goods laid up for many years; take your ease; eat, drink, and be merry</a:t>
            </a:r>
            <a:r>
              <a:rPr lang="en-US" sz="2400" b="1" i="1" dirty="0" smtClean="0"/>
              <a:t>.“’</a:t>
            </a:r>
            <a:endParaRPr lang="en-US"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a:stretch>
            <a:fillRect/>
          </a:stretch>
        </p:blipFill>
        <p:spPr bwMode="auto">
          <a:xfrm>
            <a:off x="2164835" y="3785290"/>
            <a:ext cx="2833814" cy="2833814"/>
          </a:xfrm>
          <a:prstGeom prst="rect">
            <a:avLst/>
          </a:prstGeom>
          <a:noFill/>
        </p:spPr>
      </p:pic>
      <p:pic>
        <p:nvPicPr>
          <p:cNvPr id="1028" name="Picture 4" descr="Related image"/>
          <p:cNvPicPr>
            <a:picLocks noChangeAspect="1" noChangeArrowheads="1"/>
          </p:cNvPicPr>
          <p:nvPr/>
        </p:nvPicPr>
        <p:blipFill>
          <a:blip r:embed="rId3" cstate="print"/>
          <a:srcRect/>
          <a:stretch>
            <a:fillRect/>
          </a:stretch>
        </p:blipFill>
        <p:spPr bwMode="auto">
          <a:xfrm>
            <a:off x="559230" y="222423"/>
            <a:ext cx="3435178" cy="3435178"/>
          </a:xfrm>
          <a:prstGeom prst="rect">
            <a:avLst/>
          </a:prstGeom>
          <a:noFill/>
        </p:spPr>
      </p:pic>
      <p:sp>
        <p:nvSpPr>
          <p:cNvPr id="4" name="TextBox 3"/>
          <p:cNvSpPr txBox="1"/>
          <p:nvPr/>
        </p:nvSpPr>
        <p:spPr>
          <a:xfrm>
            <a:off x="6038336" y="510746"/>
            <a:ext cx="4662616" cy="1446550"/>
          </a:xfrm>
          <a:prstGeom prst="rect">
            <a:avLst/>
          </a:prstGeom>
          <a:noFill/>
        </p:spPr>
        <p:txBody>
          <a:bodyPr wrap="square" rtlCol="0">
            <a:spAutoFit/>
          </a:bodyPr>
          <a:lstStyle/>
          <a:p>
            <a:pPr algn="ctr"/>
            <a:r>
              <a:rPr lang="en-US" sz="4000" dirty="0" smtClean="0">
                <a:latin typeface="Arial Black" pitchFamily="34" charset="0"/>
              </a:rPr>
              <a:t>THE RICH FOOL</a:t>
            </a:r>
          </a:p>
          <a:p>
            <a:pPr algn="ctr"/>
            <a:r>
              <a:rPr lang="en-US" sz="2400" dirty="0" smtClean="0">
                <a:latin typeface="Arial Black" pitchFamily="34" charset="0"/>
              </a:rPr>
              <a:t>---------------------------</a:t>
            </a:r>
          </a:p>
          <a:p>
            <a:pPr algn="ctr"/>
            <a:r>
              <a:rPr lang="en-US" sz="2400" dirty="0" smtClean="0">
                <a:latin typeface="Arial Black" pitchFamily="34" charset="0"/>
              </a:rPr>
              <a:t>Luke </a:t>
            </a:r>
            <a:r>
              <a:rPr lang="en-US" sz="2400" dirty="0" smtClean="0">
                <a:latin typeface="Arial Black" pitchFamily="34" charset="0"/>
              </a:rPr>
              <a:t>12:18-21</a:t>
            </a:r>
            <a:endParaRPr lang="en-US" sz="2400" dirty="0">
              <a:latin typeface="Arial Black" pitchFamily="34" charset="0"/>
            </a:endParaRPr>
          </a:p>
        </p:txBody>
      </p:sp>
      <p:sp>
        <p:nvSpPr>
          <p:cNvPr id="5" name="Rectangle 4"/>
          <p:cNvSpPr/>
          <p:nvPr/>
        </p:nvSpPr>
        <p:spPr>
          <a:xfrm>
            <a:off x="5354595" y="2331478"/>
            <a:ext cx="6483177" cy="3785652"/>
          </a:xfrm>
          <a:prstGeom prst="rect">
            <a:avLst/>
          </a:prstGeom>
        </p:spPr>
        <p:txBody>
          <a:bodyPr wrap="square">
            <a:spAutoFit/>
          </a:bodyPr>
          <a:lstStyle/>
          <a:p>
            <a:pPr algn="ctr"/>
            <a:r>
              <a:rPr lang="en-US" sz="2400" i="1" dirty="0" smtClean="0"/>
              <a:t>"So he said, 'I will do this: I will pull down my barns and build greater, and there I will store all my crops and my goods. 'And I will say to my soul, "Soul, you have many goods laid up for many years; take your ease; eat, drink, and be merry."' </a:t>
            </a:r>
            <a:r>
              <a:rPr lang="en-US" sz="2400" b="1" i="1" dirty="0" smtClean="0"/>
              <a:t>"But God said to him, 'Fool! This night your soul will be required of you; then whose will those things be which you have provided?' "So is he who lays up treasure for himself, and is not rich toward God</a:t>
            </a:r>
            <a:r>
              <a:rPr lang="en-US" sz="2400" b="1" i="1" dirty="0" smtClean="0"/>
              <a:t>.”</a:t>
            </a:r>
            <a:endParaRPr lang="en-US" sz="24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he Big Pay Off"/>
          <p:cNvPicPr>
            <a:picLocks noChangeAspect="1" noChangeArrowheads="1"/>
          </p:cNvPicPr>
          <p:nvPr/>
        </p:nvPicPr>
        <p:blipFill>
          <a:blip r:embed="rId2" cstate="print"/>
          <a:srcRect/>
          <a:stretch>
            <a:fillRect/>
          </a:stretch>
        </p:blipFill>
        <p:spPr bwMode="auto">
          <a:xfrm>
            <a:off x="518983" y="270089"/>
            <a:ext cx="4654377" cy="937494"/>
          </a:xfrm>
          <a:prstGeom prst="rect">
            <a:avLst/>
          </a:prstGeom>
          <a:noFill/>
        </p:spPr>
      </p:pic>
      <p:pic>
        <p:nvPicPr>
          <p:cNvPr id="33794" name="Picture 2" descr="Image result for Lets Make Deal"/>
          <p:cNvPicPr>
            <a:picLocks noChangeAspect="1" noChangeArrowheads="1"/>
          </p:cNvPicPr>
          <p:nvPr/>
        </p:nvPicPr>
        <p:blipFill>
          <a:blip r:embed="rId3" cstate="print"/>
          <a:srcRect/>
          <a:stretch>
            <a:fillRect/>
          </a:stretch>
        </p:blipFill>
        <p:spPr bwMode="auto">
          <a:xfrm>
            <a:off x="287380" y="2028336"/>
            <a:ext cx="5915712" cy="4269174"/>
          </a:xfrm>
          <a:prstGeom prst="rect">
            <a:avLst/>
          </a:prstGeom>
          <a:noFill/>
        </p:spPr>
      </p:pic>
      <p:pic>
        <p:nvPicPr>
          <p:cNvPr id="33796" name="Picture 4" descr="Image result for Survivor"/>
          <p:cNvPicPr>
            <a:picLocks noChangeAspect="1" noChangeArrowheads="1"/>
          </p:cNvPicPr>
          <p:nvPr/>
        </p:nvPicPr>
        <p:blipFill>
          <a:blip r:embed="rId4" cstate="print"/>
          <a:srcRect/>
          <a:stretch>
            <a:fillRect/>
          </a:stretch>
        </p:blipFill>
        <p:spPr bwMode="auto">
          <a:xfrm>
            <a:off x="7422291" y="318187"/>
            <a:ext cx="3194307" cy="2060172"/>
          </a:xfrm>
          <a:prstGeom prst="rect">
            <a:avLst/>
          </a:prstGeom>
          <a:noFill/>
        </p:spPr>
      </p:pic>
      <p:pic>
        <p:nvPicPr>
          <p:cNvPr id="33798" name="Picture 6" descr="Image result for America's Got TAlent"/>
          <p:cNvPicPr>
            <a:picLocks noChangeAspect="1" noChangeArrowheads="1"/>
          </p:cNvPicPr>
          <p:nvPr/>
        </p:nvPicPr>
        <p:blipFill>
          <a:blip r:embed="rId5" cstate="print"/>
          <a:srcRect/>
          <a:stretch>
            <a:fillRect/>
          </a:stretch>
        </p:blipFill>
        <p:spPr bwMode="auto">
          <a:xfrm>
            <a:off x="6787034" y="2873675"/>
            <a:ext cx="4286250" cy="1028701"/>
          </a:xfrm>
          <a:prstGeom prst="rect">
            <a:avLst/>
          </a:prstGeom>
          <a:noFill/>
        </p:spPr>
      </p:pic>
      <p:pic>
        <p:nvPicPr>
          <p:cNvPr id="33800" name="Picture 8" descr="Image result for american idol"/>
          <p:cNvPicPr>
            <a:picLocks noChangeAspect="1" noChangeArrowheads="1"/>
          </p:cNvPicPr>
          <p:nvPr/>
        </p:nvPicPr>
        <p:blipFill>
          <a:blip r:embed="rId6" cstate="print"/>
          <a:srcRect/>
          <a:stretch>
            <a:fillRect/>
          </a:stretch>
        </p:blipFill>
        <p:spPr bwMode="auto">
          <a:xfrm>
            <a:off x="7783812" y="4625673"/>
            <a:ext cx="2857500" cy="17907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Related image"/>
          <p:cNvPicPr>
            <a:picLocks noChangeAspect="1" noChangeArrowheads="1"/>
          </p:cNvPicPr>
          <p:nvPr/>
        </p:nvPicPr>
        <p:blipFill>
          <a:blip r:embed="rId2" cstate="print"/>
          <a:srcRect/>
          <a:stretch>
            <a:fillRect/>
          </a:stretch>
        </p:blipFill>
        <p:spPr bwMode="auto">
          <a:xfrm>
            <a:off x="2174789" y="4762584"/>
            <a:ext cx="1746422" cy="1746422"/>
          </a:xfrm>
          <a:prstGeom prst="rect">
            <a:avLst/>
          </a:prstGeom>
          <a:noFill/>
        </p:spPr>
      </p:pic>
      <p:pic>
        <p:nvPicPr>
          <p:cNvPr id="1032" name="Picture 8" descr="Image result for lottery tickets"/>
          <p:cNvPicPr>
            <a:picLocks noChangeAspect="1" noChangeArrowheads="1"/>
          </p:cNvPicPr>
          <p:nvPr/>
        </p:nvPicPr>
        <p:blipFill>
          <a:blip r:embed="rId3" cstate="print"/>
          <a:srcRect/>
          <a:stretch>
            <a:fillRect/>
          </a:stretch>
        </p:blipFill>
        <p:spPr bwMode="auto">
          <a:xfrm>
            <a:off x="221476" y="4061253"/>
            <a:ext cx="2440283" cy="1779373"/>
          </a:xfrm>
          <a:prstGeom prst="rect">
            <a:avLst/>
          </a:prstGeom>
          <a:noFill/>
        </p:spPr>
      </p:pic>
      <p:pic>
        <p:nvPicPr>
          <p:cNvPr id="2" name="Picture 2" descr="Image result for the Big Pay Off"/>
          <p:cNvPicPr>
            <a:picLocks noChangeAspect="1" noChangeArrowheads="1"/>
          </p:cNvPicPr>
          <p:nvPr/>
        </p:nvPicPr>
        <p:blipFill>
          <a:blip r:embed="rId4" cstate="print"/>
          <a:srcRect/>
          <a:stretch>
            <a:fillRect/>
          </a:stretch>
        </p:blipFill>
        <p:spPr bwMode="auto">
          <a:xfrm>
            <a:off x="518983" y="270089"/>
            <a:ext cx="4654377" cy="937494"/>
          </a:xfrm>
          <a:prstGeom prst="rect">
            <a:avLst/>
          </a:prstGeom>
          <a:noFill/>
        </p:spPr>
      </p:pic>
      <p:sp>
        <p:nvSpPr>
          <p:cNvPr id="1026" name="AutoShape 2" descr="Image result for lottery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lottery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lottery tickets"/>
          <p:cNvPicPr>
            <a:picLocks noChangeAspect="1" noChangeArrowheads="1"/>
          </p:cNvPicPr>
          <p:nvPr/>
        </p:nvPicPr>
        <p:blipFill>
          <a:blip r:embed="rId5" cstate="print"/>
          <a:srcRect/>
          <a:stretch>
            <a:fillRect/>
          </a:stretch>
        </p:blipFill>
        <p:spPr bwMode="auto">
          <a:xfrm>
            <a:off x="649845" y="1694034"/>
            <a:ext cx="4086912" cy="2280761"/>
          </a:xfrm>
          <a:prstGeom prst="rect">
            <a:avLst/>
          </a:prstGeom>
          <a:noFill/>
        </p:spPr>
      </p:pic>
      <p:sp>
        <p:nvSpPr>
          <p:cNvPr id="1034" name="AutoShape 10" descr="Image result for raffle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Image result for casino"/>
          <p:cNvPicPr>
            <a:picLocks noChangeAspect="1" noChangeArrowheads="1"/>
          </p:cNvPicPr>
          <p:nvPr/>
        </p:nvPicPr>
        <p:blipFill>
          <a:blip r:embed="rId6" cstate="print"/>
          <a:srcRect/>
          <a:stretch>
            <a:fillRect/>
          </a:stretch>
        </p:blipFill>
        <p:spPr bwMode="auto">
          <a:xfrm>
            <a:off x="4132200" y="4504090"/>
            <a:ext cx="3446611" cy="1951588"/>
          </a:xfrm>
          <a:prstGeom prst="rect">
            <a:avLst/>
          </a:prstGeom>
          <a:noFill/>
        </p:spPr>
      </p:pic>
      <p:sp>
        <p:nvSpPr>
          <p:cNvPr id="12" name="TextBox 11"/>
          <p:cNvSpPr txBox="1"/>
          <p:nvPr/>
        </p:nvSpPr>
        <p:spPr>
          <a:xfrm>
            <a:off x="5741772" y="453081"/>
            <a:ext cx="6318421" cy="2554545"/>
          </a:xfrm>
          <a:prstGeom prst="rect">
            <a:avLst/>
          </a:prstGeom>
          <a:noFill/>
        </p:spPr>
        <p:txBody>
          <a:bodyPr wrap="square" rtlCol="0">
            <a:spAutoFit/>
          </a:bodyPr>
          <a:lstStyle/>
          <a:p>
            <a:pPr algn="ctr"/>
            <a:r>
              <a:rPr lang="en-US" sz="4000" dirty="0" smtClean="0">
                <a:latin typeface="Arial Black" pitchFamily="34" charset="0"/>
              </a:rPr>
              <a:t>GAMBLING</a:t>
            </a:r>
            <a:endParaRPr lang="en-US" sz="4000" dirty="0" smtClean="0">
              <a:latin typeface="Arial Black" pitchFamily="34" charset="0"/>
            </a:endParaRPr>
          </a:p>
          <a:p>
            <a:pPr algn="ctr"/>
            <a:r>
              <a:rPr lang="en-US" sz="2400" dirty="0" smtClean="0">
                <a:latin typeface="Arial Black" pitchFamily="34" charset="0"/>
              </a:rPr>
              <a:t>---------------------------</a:t>
            </a:r>
          </a:p>
          <a:p>
            <a:r>
              <a:rPr lang="en-US" sz="2400" dirty="0" smtClean="0">
                <a:latin typeface="Arial Black" pitchFamily="34" charset="0"/>
              </a:rPr>
              <a:t>To play a game for money or another stake; Hence to take money or other things of value upon an uncertain event; to hazard; to wager</a:t>
            </a:r>
            <a:endParaRPr lang="en-US" sz="2400" dirty="0" smtClean="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Related image"/>
          <p:cNvPicPr>
            <a:picLocks noChangeAspect="1" noChangeArrowheads="1"/>
          </p:cNvPicPr>
          <p:nvPr/>
        </p:nvPicPr>
        <p:blipFill>
          <a:blip r:embed="rId2" cstate="print"/>
          <a:srcRect/>
          <a:stretch>
            <a:fillRect/>
          </a:stretch>
        </p:blipFill>
        <p:spPr bwMode="auto">
          <a:xfrm>
            <a:off x="2117124" y="4762583"/>
            <a:ext cx="1746422" cy="1746422"/>
          </a:xfrm>
          <a:prstGeom prst="rect">
            <a:avLst/>
          </a:prstGeom>
          <a:noFill/>
        </p:spPr>
      </p:pic>
      <p:pic>
        <p:nvPicPr>
          <p:cNvPr id="1032" name="Picture 8" descr="Image result for lottery tickets"/>
          <p:cNvPicPr>
            <a:picLocks noChangeAspect="1" noChangeArrowheads="1"/>
          </p:cNvPicPr>
          <p:nvPr/>
        </p:nvPicPr>
        <p:blipFill>
          <a:blip r:embed="rId3" cstate="print"/>
          <a:srcRect/>
          <a:stretch>
            <a:fillRect/>
          </a:stretch>
        </p:blipFill>
        <p:spPr bwMode="auto">
          <a:xfrm>
            <a:off x="221476" y="4061253"/>
            <a:ext cx="2440283" cy="1779373"/>
          </a:xfrm>
          <a:prstGeom prst="rect">
            <a:avLst/>
          </a:prstGeom>
          <a:noFill/>
        </p:spPr>
      </p:pic>
      <p:pic>
        <p:nvPicPr>
          <p:cNvPr id="2" name="Picture 2" descr="Image result for the Big Pay Off"/>
          <p:cNvPicPr>
            <a:picLocks noChangeAspect="1" noChangeArrowheads="1"/>
          </p:cNvPicPr>
          <p:nvPr/>
        </p:nvPicPr>
        <p:blipFill>
          <a:blip r:embed="rId4" cstate="print"/>
          <a:srcRect/>
          <a:stretch>
            <a:fillRect/>
          </a:stretch>
        </p:blipFill>
        <p:spPr bwMode="auto">
          <a:xfrm>
            <a:off x="518983" y="270089"/>
            <a:ext cx="4654377" cy="937494"/>
          </a:xfrm>
          <a:prstGeom prst="rect">
            <a:avLst/>
          </a:prstGeom>
          <a:noFill/>
        </p:spPr>
      </p:pic>
      <p:sp>
        <p:nvSpPr>
          <p:cNvPr id="1026" name="AutoShape 2" descr="Image result for lottery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lottery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lottery tickets"/>
          <p:cNvPicPr>
            <a:picLocks noChangeAspect="1" noChangeArrowheads="1"/>
          </p:cNvPicPr>
          <p:nvPr/>
        </p:nvPicPr>
        <p:blipFill>
          <a:blip r:embed="rId5" cstate="print"/>
          <a:srcRect/>
          <a:stretch>
            <a:fillRect/>
          </a:stretch>
        </p:blipFill>
        <p:spPr bwMode="auto">
          <a:xfrm>
            <a:off x="649845" y="1694034"/>
            <a:ext cx="4086912" cy="2280761"/>
          </a:xfrm>
          <a:prstGeom prst="rect">
            <a:avLst/>
          </a:prstGeom>
          <a:noFill/>
        </p:spPr>
      </p:pic>
      <p:sp>
        <p:nvSpPr>
          <p:cNvPr id="1034" name="AutoShape 10" descr="Image result for raffle tick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Image result for casino"/>
          <p:cNvPicPr>
            <a:picLocks noChangeAspect="1" noChangeArrowheads="1"/>
          </p:cNvPicPr>
          <p:nvPr/>
        </p:nvPicPr>
        <p:blipFill>
          <a:blip r:embed="rId6" cstate="print"/>
          <a:srcRect/>
          <a:stretch>
            <a:fillRect/>
          </a:stretch>
        </p:blipFill>
        <p:spPr bwMode="auto">
          <a:xfrm>
            <a:off x="4132200" y="4504090"/>
            <a:ext cx="3446611" cy="1951588"/>
          </a:xfrm>
          <a:prstGeom prst="rect">
            <a:avLst/>
          </a:prstGeom>
          <a:noFill/>
        </p:spPr>
      </p:pic>
      <p:sp>
        <p:nvSpPr>
          <p:cNvPr id="12" name="TextBox 11"/>
          <p:cNvSpPr txBox="1"/>
          <p:nvPr/>
        </p:nvSpPr>
        <p:spPr>
          <a:xfrm>
            <a:off x="5741772" y="453081"/>
            <a:ext cx="6318421" cy="2554545"/>
          </a:xfrm>
          <a:prstGeom prst="rect">
            <a:avLst/>
          </a:prstGeom>
          <a:noFill/>
        </p:spPr>
        <p:txBody>
          <a:bodyPr wrap="square" rtlCol="0">
            <a:spAutoFit/>
          </a:bodyPr>
          <a:lstStyle/>
          <a:p>
            <a:pPr algn="ctr"/>
            <a:r>
              <a:rPr lang="en-US" sz="4000" dirty="0" smtClean="0">
                <a:latin typeface="Arial Black" pitchFamily="34" charset="0"/>
              </a:rPr>
              <a:t>GAMBLING</a:t>
            </a:r>
            <a:endParaRPr lang="en-US" sz="4000" dirty="0" smtClean="0">
              <a:latin typeface="Arial Black" pitchFamily="34" charset="0"/>
            </a:endParaRPr>
          </a:p>
          <a:p>
            <a:pPr algn="ctr"/>
            <a:r>
              <a:rPr lang="en-US" sz="2400" dirty="0" smtClean="0">
                <a:latin typeface="Arial Black" pitchFamily="34" charset="0"/>
              </a:rPr>
              <a:t>---------------------------</a:t>
            </a:r>
          </a:p>
          <a:p>
            <a:r>
              <a:rPr lang="en-US" sz="2400" dirty="0" smtClean="0">
                <a:latin typeface="Arial Black" pitchFamily="34" charset="0"/>
              </a:rPr>
              <a:t>To play a game for money or another stake; Hence to take money or other things of value upon an uncertain event; to hazard; to wager</a:t>
            </a:r>
            <a:endParaRPr lang="en-US" sz="2400" dirty="0" smtClean="0">
              <a:latin typeface="Arial Black" pitchFamily="34" charset="0"/>
            </a:endParaRPr>
          </a:p>
        </p:txBody>
      </p:sp>
      <p:sp>
        <p:nvSpPr>
          <p:cNvPr id="13" name="TextBox 12"/>
          <p:cNvSpPr txBox="1"/>
          <p:nvPr/>
        </p:nvSpPr>
        <p:spPr>
          <a:xfrm>
            <a:off x="7743568" y="3159074"/>
            <a:ext cx="4077730" cy="3385542"/>
          </a:xfrm>
          <a:prstGeom prst="rect">
            <a:avLst/>
          </a:prstGeom>
          <a:noFill/>
        </p:spPr>
        <p:txBody>
          <a:bodyPr wrap="square" rtlCol="0">
            <a:spAutoFit/>
          </a:bodyPr>
          <a:lstStyle/>
          <a:p>
            <a:pPr algn="ctr"/>
            <a:r>
              <a:rPr lang="en-US" sz="2800" dirty="0" smtClean="0">
                <a:solidFill>
                  <a:srgbClr val="C00000"/>
                </a:solidFill>
                <a:latin typeface="Arial Black" pitchFamily="34" charset="0"/>
              </a:rPr>
              <a:t>2 Essential Elements:</a:t>
            </a:r>
            <a:endParaRPr lang="en-US" sz="2800" dirty="0" smtClean="0">
              <a:solidFill>
                <a:srgbClr val="C00000"/>
              </a:solidFill>
              <a:latin typeface="Arial Black" pitchFamily="34" charset="0"/>
            </a:endParaRPr>
          </a:p>
          <a:p>
            <a:pPr algn="ctr"/>
            <a:r>
              <a:rPr lang="en-US" sz="2400" dirty="0" smtClean="0">
                <a:latin typeface="Arial Black" pitchFamily="34" charset="0"/>
              </a:rPr>
              <a:t>---------------------------</a:t>
            </a:r>
          </a:p>
          <a:p>
            <a:pPr marL="457200" indent="-457200">
              <a:buAutoNum type="arabicParenR"/>
            </a:pPr>
            <a:r>
              <a:rPr lang="en-US" sz="2000" dirty="0" smtClean="0">
                <a:latin typeface="Arial Black" pitchFamily="34" charset="0"/>
              </a:rPr>
              <a:t>The Stake – One wins at another’s expense</a:t>
            </a:r>
          </a:p>
          <a:p>
            <a:pPr marL="457200" indent="-457200">
              <a:buAutoNum type="arabicParenR"/>
            </a:pPr>
            <a:endParaRPr lang="en-US" sz="1400" dirty="0" smtClean="0">
              <a:latin typeface="Arial Black" pitchFamily="34" charset="0"/>
            </a:endParaRPr>
          </a:p>
          <a:p>
            <a:pPr marL="457200" indent="-457200">
              <a:buAutoNum type="arabicParenR"/>
            </a:pPr>
            <a:r>
              <a:rPr lang="en-US" sz="2000" dirty="0" smtClean="0">
                <a:latin typeface="Arial Black" pitchFamily="34" charset="0"/>
              </a:rPr>
              <a:t>The Element of Chance – If you play there is a chance you will win or lose</a:t>
            </a:r>
            <a:endParaRPr lang="en-US" sz="2400" dirty="0" smtClean="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pot of gold at end of rainbow"/>
          <p:cNvPicPr>
            <a:picLocks noChangeAspect="1" noChangeArrowheads="1"/>
          </p:cNvPicPr>
          <p:nvPr/>
        </p:nvPicPr>
        <p:blipFill>
          <a:blip r:embed="rId2" cstate="print"/>
          <a:srcRect/>
          <a:stretch>
            <a:fillRect/>
          </a:stretch>
        </p:blipFill>
        <p:spPr bwMode="auto">
          <a:xfrm>
            <a:off x="-1" y="-10733"/>
            <a:ext cx="12192001" cy="68687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pot of gold at end of rainbow"/>
          <p:cNvPicPr>
            <a:picLocks noChangeAspect="1" noChangeArrowheads="1"/>
          </p:cNvPicPr>
          <p:nvPr/>
        </p:nvPicPr>
        <p:blipFill>
          <a:blip r:embed="rId2" cstate="print"/>
          <a:srcRect/>
          <a:stretch>
            <a:fillRect/>
          </a:stretch>
        </p:blipFill>
        <p:spPr bwMode="auto">
          <a:xfrm>
            <a:off x="-1" y="-10733"/>
            <a:ext cx="12192001" cy="6868733"/>
          </a:xfrm>
          <a:prstGeom prst="rect">
            <a:avLst/>
          </a:prstGeom>
          <a:noFill/>
        </p:spPr>
      </p:pic>
      <p:sp>
        <p:nvSpPr>
          <p:cNvPr id="3" name="TextBox 2"/>
          <p:cNvSpPr txBox="1"/>
          <p:nvPr/>
        </p:nvSpPr>
        <p:spPr>
          <a:xfrm>
            <a:off x="6458465" y="3822357"/>
            <a:ext cx="4662616" cy="2062103"/>
          </a:xfrm>
          <a:prstGeom prst="rect">
            <a:avLst/>
          </a:prstGeom>
          <a:noFill/>
        </p:spPr>
        <p:txBody>
          <a:bodyPr wrap="square" rtlCol="0">
            <a:spAutoFit/>
          </a:bodyPr>
          <a:lstStyle/>
          <a:p>
            <a:pPr algn="ctr"/>
            <a:r>
              <a:rPr lang="en-US" sz="4000" dirty="0" smtClean="0">
                <a:solidFill>
                  <a:schemeClr val="bg1"/>
                </a:solidFill>
                <a:latin typeface="Arial Black" pitchFamily="34" charset="0"/>
              </a:rPr>
              <a:t>IT’S NOT THAT HARD!</a:t>
            </a:r>
          </a:p>
          <a:p>
            <a:pPr algn="ctr"/>
            <a:r>
              <a:rPr lang="en-US" sz="2400" dirty="0" smtClean="0">
                <a:solidFill>
                  <a:schemeClr val="bg1"/>
                </a:solidFill>
                <a:latin typeface="Arial Black" pitchFamily="34" charset="0"/>
              </a:rPr>
              <a:t>---------------------------</a:t>
            </a:r>
          </a:p>
          <a:p>
            <a:pPr algn="ctr"/>
            <a:r>
              <a:rPr lang="en-US" sz="2400" dirty="0" smtClean="0">
                <a:solidFill>
                  <a:schemeClr val="bg1"/>
                </a:solidFill>
                <a:latin typeface="Arial Black" pitchFamily="34" charset="0"/>
              </a:rPr>
              <a:t>Matthew 11:25-30</a:t>
            </a:r>
            <a:endParaRPr lang="en-US" sz="24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407</Words>
  <Application>Microsoft Office PowerPoint</Application>
  <PresentationFormat>Custom</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Chapman</cp:lastModifiedBy>
  <cp:revision>73</cp:revision>
  <dcterms:created xsi:type="dcterms:W3CDTF">2017-02-11T22:40:45Z</dcterms:created>
  <dcterms:modified xsi:type="dcterms:W3CDTF">2017-03-26T18:34:07Z</dcterms:modified>
</cp:coreProperties>
</file>