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7" r:id="rId7"/>
    <p:sldId id="278" r:id="rId8"/>
    <p:sldId id="280" r:id="rId9"/>
    <p:sldId id="279" r:id="rId10"/>
    <p:sldId id="281" r:id="rId11"/>
    <p:sldId id="282" r:id="rId12"/>
    <p:sldId id="299" r:id="rId13"/>
    <p:sldId id="283" r:id="rId14"/>
    <p:sldId id="284" r:id="rId15"/>
    <p:sldId id="285" r:id="rId16"/>
    <p:sldId id="286" r:id="rId17"/>
    <p:sldId id="300" r:id="rId18"/>
    <p:sldId id="287" r:id="rId19"/>
    <p:sldId id="301" r:id="rId20"/>
    <p:sldId id="288" r:id="rId21"/>
    <p:sldId id="289" r:id="rId22"/>
    <p:sldId id="290" r:id="rId23"/>
    <p:sldId id="291" r:id="rId24"/>
    <p:sldId id="292" r:id="rId25"/>
    <p:sldId id="293" r:id="rId26"/>
    <p:sldId id="294" r:id="rId27"/>
    <p:sldId id="295" r:id="rId28"/>
    <p:sldId id="296" r:id="rId29"/>
    <p:sldId id="297" r:id="rId30"/>
    <p:sldId id="298" r:id="rId31"/>
    <p:sldId id="27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396"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755058-3748-4789-932C-406F959161BA}" type="datetimeFigureOut">
              <a:rPr lang="en-US" smtClean="0"/>
              <a:pPr/>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203937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12498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86776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755058-3748-4789-932C-406F959161BA}" type="datetimeFigureOut">
              <a:rPr lang="en-US" smtClean="0"/>
              <a:pPr/>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428250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755058-3748-4789-932C-406F959161BA}" type="datetimeFigureOut">
              <a:rPr lang="en-US" smtClean="0"/>
              <a:pPr/>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111775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755058-3748-4789-932C-406F959161BA}" type="datetimeFigureOut">
              <a:rPr lang="en-US" smtClean="0"/>
              <a:pPr/>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06207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755058-3748-4789-932C-406F959161BA}" type="datetimeFigureOut">
              <a:rPr lang="en-US" smtClean="0"/>
              <a:pPr/>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11028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755058-3748-4789-932C-406F959161BA}" type="datetimeFigureOut">
              <a:rPr lang="en-US" smtClean="0"/>
              <a:pPr/>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0488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55058-3748-4789-932C-406F959161BA}" type="datetimeFigureOut">
              <a:rPr lang="en-US" smtClean="0"/>
              <a:pPr/>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95912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55058-3748-4789-932C-406F959161BA}" type="datetimeFigureOut">
              <a:rPr lang="en-US" smtClean="0"/>
              <a:pPr/>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361094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755058-3748-4789-932C-406F959161BA}" type="datetimeFigureOut">
              <a:rPr lang="en-US" smtClean="0"/>
              <a:pPr/>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262638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755058-3748-4789-932C-406F959161BA}" type="datetimeFigureOut">
              <a:rPr lang="en-US" smtClean="0"/>
              <a:pPr/>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59F73-49C2-4E36-927E-F033D85C09C1}" type="slidenum">
              <a:rPr lang="en-US" smtClean="0"/>
              <a:pPr/>
              <a:t>‹#›</a:t>
            </a:fld>
            <a:endParaRPr lang="en-US"/>
          </a:p>
        </p:txBody>
      </p:sp>
    </p:spTree>
    <p:extLst>
      <p:ext uri="{BB962C8B-B14F-4D97-AF65-F5344CB8AC3E}">
        <p14:creationId xmlns:p14="http://schemas.microsoft.com/office/powerpoint/2010/main" xmlns="" val="71249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35067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842051"/>
            <a:ext cx="10515600" cy="4334911"/>
          </a:xfrm>
        </p:spPr>
        <p:txBody>
          <a:bodyPr>
            <a:normAutofit/>
          </a:bodyPr>
          <a:lstStyle/>
          <a:p>
            <a:r>
              <a:rPr lang="en-US" sz="3600" b="1" dirty="0">
                <a:latin typeface="Candara" panose="020E0502030303020204" pitchFamily="34" charset="0"/>
              </a:rPr>
              <a:t>Was a man of Generous Spirit</a:t>
            </a:r>
          </a:p>
          <a:p>
            <a:endParaRPr lang="en-US" sz="4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“Or is it only Barnabas and I who have no right to                               refrain from working?”</a:t>
            </a: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1 Corinthians 9:6</a:t>
            </a:r>
            <a:endParaRPr lang="en-US" b="1" i="1" dirty="0">
              <a:latin typeface="Candara" panose="020E0502030303020204" pitchFamily="34" charset="0"/>
            </a:endParaRPr>
          </a:p>
        </p:txBody>
      </p:sp>
    </p:spTree>
    <p:extLst>
      <p:ext uri="{BB962C8B-B14F-4D97-AF65-F5344CB8AC3E}">
        <p14:creationId xmlns:p14="http://schemas.microsoft.com/office/powerpoint/2010/main" xmlns="" val="35752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1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1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842051"/>
            <a:ext cx="10515600" cy="4876801"/>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latin typeface="Candara" panose="020E0502030303020204" pitchFamily="34" charset="0"/>
              </a:rPr>
              <a:t>Was a “Son of Consolation” = Encouragement</a:t>
            </a:r>
          </a:p>
          <a:p>
            <a:pPr marL="0" indent="0">
              <a:buNone/>
            </a:pPr>
            <a:endParaRPr lang="en-US" sz="2400" b="1" dirty="0">
              <a:latin typeface="Candara" panose="020E0502030303020204" pitchFamily="34" charset="0"/>
            </a:endParaRPr>
          </a:p>
        </p:txBody>
      </p:sp>
    </p:spTree>
    <p:extLst>
      <p:ext uri="{BB962C8B-B14F-4D97-AF65-F5344CB8AC3E}">
        <p14:creationId xmlns:p14="http://schemas.microsoft.com/office/powerpoint/2010/main" xmlns="" val="56777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842051"/>
            <a:ext cx="10515600" cy="4876801"/>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latin typeface="Candara" panose="020E0502030303020204" pitchFamily="34" charset="0"/>
              </a:rPr>
              <a:t>Was a “Son of Consolation” = Encouragement</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“Then news of these things came to the ears of the church in Jerusalem, and they sent out Barnabas to go as far as Antioch. When he came and had seen the grace of God, he was glad, and   encouraged them all that with purpose of heart they should continue with the Lord.”</a:t>
            </a: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Acts 11:22-23</a:t>
            </a:r>
            <a:endParaRPr lang="en-US" b="1" i="1" dirty="0">
              <a:latin typeface="Candara" panose="020E0502030303020204" pitchFamily="34" charset="0"/>
            </a:endParaRPr>
          </a:p>
        </p:txBody>
      </p:sp>
    </p:spTree>
    <p:extLst>
      <p:ext uri="{BB962C8B-B14F-4D97-AF65-F5344CB8AC3E}">
        <p14:creationId xmlns:p14="http://schemas.microsoft.com/office/powerpoint/2010/main" xmlns="" val="381599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1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1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842051"/>
            <a:ext cx="10515600" cy="4876801"/>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latin typeface="Candara" panose="020E0502030303020204" pitchFamily="34" charset="0"/>
              </a:rPr>
              <a:t>Was a “Son of Consolation” = Encouragement</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“For he was a good man, full of the Holy Spirit and of faith. And a great many people were added to the Lord.”</a:t>
            </a: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Acts 11:24</a:t>
            </a:r>
            <a:endParaRPr lang="en-US" b="1" i="1" dirty="0">
              <a:latin typeface="Candara" panose="020E0502030303020204" pitchFamily="34" charset="0"/>
            </a:endParaRPr>
          </a:p>
        </p:txBody>
      </p:sp>
    </p:spTree>
    <p:extLst>
      <p:ext uri="{BB962C8B-B14F-4D97-AF65-F5344CB8AC3E}">
        <p14:creationId xmlns:p14="http://schemas.microsoft.com/office/powerpoint/2010/main" xmlns="" val="196274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1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1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842051"/>
            <a:ext cx="10515600" cy="4876801"/>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latin typeface="Candara" panose="020E0502030303020204" pitchFamily="34" charset="0"/>
              </a:rPr>
              <a:t>Was a “Son of Consolation” = Encouragement</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latin typeface="Candara" panose="020E0502030303020204" pitchFamily="34" charset="0"/>
              </a:rPr>
              <a:t>Then Barnabas departed for Tarsus to seek Saul. And when he had found him, he brought him to Antioch. So it was that for a whole year they assembled with the church and taught a great many people. And the disciples were first called Christians in Antioch</a:t>
            </a:r>
            <a:r>
              <a:rPr lang="en-US" b="1" i="1" dirty="0">
                <a:solidFill>
                  <a:srgbClr val="000000"/>
                </a:solidFill>
                <a:latin typeface="Candara" panose="020E0502030303020204" pitchFamily="34" charset="0"/>
              </a:rPr>
              <a:t>.”</a:t>
            </a: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Acts 11:25-26</a:t>
            </a:r>
            <a:endParaRPr lang="en-US" b="1" i="1" dirty="0">
              <a:latin typeface="Candara" panose="020E0502030303020204" pitchFamily="34" charset="0"/>
            </a:endParaRPr>
          </a:p>
        </p:txBody>
      </p:sp>
    </p:spTree>
    <p:extLst>
      <p:ext uri="{BB962C8B-B14F-4D97-AF65-F5344CB8AC3E}">
        <p14:creationId xmlns:p14="http://schemas.microsoft.com/office/powerpoint/2010/main" xmlns="" val="219277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1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1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842051"/>
            <a:ext cx="10515600" cy="4876801"/>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latin typeface="Candara" panose="020E0502030303020204" pitchFamily="34" charset="0"/>
              </a:rPr>
              <a:t>Was a “Son of Consolation” = Encouragement</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latin typeface="Candara" panose="020E0502030303020204" pitchFamily="34" charset="0"/>
              </a:rPr>
              <a:t>And in these days prophets came from Jerusalem to Antioch. Then one of them, named </a:t>
            </a:r>
            <a:r>
              <a:rPr lang="en-US" b="1" i="1" dirty="0" err="1">
                <a:latin typeface="Candara" panose="020E0502030303020204" pitchFamily="34" charset="0"/>
              </a:rPr>
              <a:t>Agabus</a:t>
            </a:r>
            <a:r>
              <a:rPr lang="en-US" b="1" i="1" dirty="0">
                <a:latin typeface="Candara" panose="020E0502030303020204" pitchFamily="34" charset="0"/>
              </a:rPr>
              <a:t>, stood up and showed by the Spirit that there was going to be a great famine throughout all the world, which also happened in the days of Claudius Caesar</a:t>
            </a:r>
            <a:r>
              <a:rPr lang="en-US" b="1" i="1" dirty="0">
                <a:solidFill>
                  <a:srgbClr val="000000"/>
                </a:solidFill>
                <a:latin typeface="Candara" panose="020E0502030303020204" pitchFamily="34" charset="0"/>
              </a:rPr>
              <a:t>…”</a:t>
            </a: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Acts 11:27-30</a:t>
            </a:r>
            <a:endParaRPr lang="en-US" b="1" i="1" dirty="0">
              <a:latin typeface="Candara" panose="020E0502030303020204" pitchFamily="34" charset="0"/>
            </a:endParaRPr>
          </a:p>
        </p:txBody>
      </p:sp>
    </p:spTree>
    <p:extLst>
      <p:ext uri="{BB962C8B-B14F-4D97-AF65-F5344CB8AC3E}">
        <p14:creationId xmlns:p14="http://schemas.microsoft.com/office/powerpoint/2010/main" xmlns="" val="255241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1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1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842051"/>
            <a:ext cx="10515600" cy="4876801"/>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latin typeface="Candara" panose="020E0502030303020204" pitchFamily="34" charset="0"/>
              </a:rPr>
              <a:t>Was a “Son of Consolation” = Encouragement</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latin typeface="Candara" panose="020E0502030303020204" pitchFamily="34" charset="0"/>
              </a:rPr>
              <a:t>Then the disciples, each according to his ability, determined to send relief to the brethren dwelling in Judea. This they also did, and sent it to the elders by the hands of Barnabas and Saul.”</a:t>
            </a:r>
            <a:endParaRPr lang="en-US" b="1" i="1" dirty="0">
              <a:solidFill>
                <a:srgbClr val="000000"/>
              </a:solidFill>
              <a:latin typeface="Candara" panose="020E0502030303020204" pitchFamily="34" charset="0"/>
            </a:endParaRP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Acts 11:27-30</a:t>
            </a:r>
            <a:endParaRPr lang="en-US" b="1" i="1" dirty="0">
              <a:latin typeface="Candara" panose="020E0502030303020204" pitchFamily="34" charset="0"/>
            </a:endParaRPr>
          </a:p>
        </p:txBody>
      </p:sp>
    </p:spTree>
    <p:extLst>
      <p:ext uri="{BB962C8B-B14F-4D97-AF65-F5344CB8AC3E}">
        <p14:creationId xmlns:p14="http://schemas.microsoft.com/office/powerpoint/2010/main" xmlns="" val="259311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842051"/>
            <a:ext cx="10515600" cy="4876801"/>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latin typeface="Candara" panose="020E0502030303020204" pitchFamily="34" charset="0"/>
              </a:rPr>
              <a:t>Was a “Son of Consolation” = Encouragement</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latin typeface="Candara" panose="020E0502030303020204" pitchFamily="34" charset="0"/>
              </a:rPr>
              <a:t>And Barnabas and Saul returned from</a:t>
            </a:r>
            <a:r>
              <a:rPr lang="en-US" b="1" i="1" baseline="30000" dirty="0">
                <a:latin typeface="Candara" panose="020E0502030303020204" pitchFamily="34" charset="0"/>
              </a:rPr>
              <a:t> </a:t>
            </a:r>
            <a:r>
              <a:rPr lang="en-US" b="1" i="1" dirty="0">
                <a:latin typeface="Candara" panose="020E0502030303020204" pitchFamily="34" charset="0"/>
              </a:rPr>
              <a:t>Jerusalem when they had fulfilled their ministry, and they also took with them John whose surname was Mark.”</a:t>
            </a:r>
            <a:endParaRPr lang="en-US" b="1" i="1" dirty="0">
              <a:solidFill>
                <a:srgbClr val="000000"/>
              </a:solidFill>
              <a:latin typeface="Candara" panose="020E0502030303020204" pitchFamily="34" charset="0"/>
            </a:endParaRP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Acts 12:25</a:t>
            </a:r>
            <a:endParaRPr lang="en-US" b="1" i="1" dirty="0">
              <a:latin typeface="Candara" panose="020E0502030303020204" pitchFamily="34" charset="0"/>
            </a:endParaRPr>
          </a:p>
        </p:txBody>
      </p:sp>
    </p:spTree>
    <p:extLst>
      <p:ext uri="{BB962C8B-B14F-4D97-AF65-F5344CB8AC3E}">
        <p14:creationId xmlns:p14="http://schemas.microsoft.com/office/powerpoint/2010/main" xmlns="" val="375565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1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 calcmode="lin" valueType="num">
                                      <p:cBhvr additive="base">
                                        <p:cTn id="11" dur="1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10515600" cy="5028164"/>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solidFill>
                  <a:schemeClr val="tx1">
                    <a:lumMod val="65000"/>
                    <a:lumOff val="35000"/>
                  </a:schemeClr>
                </a:solidFill>
                <a:latin typeface="Candara" panose="020E0502030303020204" pitchFamily="34" charset="0"/>
              </a:rPr>
              <a:t>Was a “Son of Consolation” = Encouragement</a:t>
            </a:r>
          </a:p>
          <a:p>
            <a:r>
              <a:rPr lang="en-US" sz="3600" b="1" dirty="0">
                <a:latin typeface="Candara" panose="020E0502030303020204" pitchFamily="34" charset="0"/>
              </a:rPr>
              <a:t>Worked with the Underdog</a:t>
            </a:r>
          </a:p>
          <a:p>
            <a:pPr marL="0" indent="0">
              <a:buNone/>
            </a:pPr>
            <a:endParaRPr lang="en-US" sz="2400" b="1" dirty="0">
              <a:latin typeface="Candara" panose="020E0502030303020204" pitchFamily="34" charset="0"/>
            </a:endParaRPr>
          </a:p>
        </p:txBody>
      </p:sp>
    </p:spTree>
    <p:extLst>
      <p:ext uri="{BB962C8B-B14F-4D97-AF65-F5344CB8AC3E}">
        <p14:creationId xmlns:p14="http://schemas.microsoft.com/office/powerpoint/2010/main" xmlns="" val="3789923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10515600" cy="5028164"/>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solidFill>
                  <a:schemeClr val="tx1">
                    <a:lumMod val="65000"/>
                    <a:lumOff val="35000"/>
                  </a:schemeClr>
                </a:solidFill>
                <a:latin typeface="Candara" panose="020E0502030303020204" pitchFamily="34" charset="0"/>
              </a:rPr>
              <a:t>Was a “Son of Consolation” = Encouragement</a:t>
            </a:r>
          </a:p>
          <a:p>
            <a:r>
              <a:rPr lang="en-US" sz="3600" b="1" dirty="0">
                <a:latin typeface="Candara" panose="020E0502030303020204" pitchFamily="34" charset="0"/>
              </a:rPr>
              <a:t>Worked with the Underdog</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latin typeface="Candara" panose="020E0502030303020204" pitchFamily="34" charset="0"/>
              </a:rPr>
              <a:t>And when Saul had come to Jerusalem, he tried to join the disciples; but they were all afraid of him, and did not believe that he                      was a disciple...”</a:t>
            </a:r>
            <a:endParaRPr lang="en-US" b="1" i="1" dirty="0">
              <a:solidFill>
                <a:srgbClr val="000000"/>
              </a:solidFill>
              <a:latin typeface="Candara" panose="020E0502030303020204" pitchFamily="34" charset="0"/>
            </a:endParaRP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Acts 9:26-28</a:t>
            </a:r>
            <a:endParaRPr lang="en-US" b="1" i="1" dirty="0">
              <a:latin typeface="Candara" panose="020E0502030303020204" pitchFamily="34" charset="0"/>
            </a:endParaRPr>
          </a:p>
        </p:txBody>
      </p:sp>
    </p:spTree>
    <p:extLst>
      <p:ext uri="{BB962C8B-B14F-4D97-AF65-F5344CB8AC3E}">
        <p14:creationId xmlns:p14="http://schemas.microsoft.com/office/powerpoint/2010/main" xmlns="" val="214039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1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1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 y="0"/>
            <a:ext cx="12192001" cy="6858000"/>
          </a:xfrm>
          <a:prstGeom prst="rect">
            <a:avLst/>
          </a:prstGeom>
        </p:spPr>
      </p:pic>
      <p:sp>
        <p:nvSpPr>
          <p:cNvPr id="3" name="Title 2"/>
          <p:cNvSpPr>
            <a:spLocks noGrp="1"/>
          </p:cNvSpPr>
          <p:nvPr>
            <p:ph type="title"/>
          </p:nvPr>
        </p:nvSpPr>
        <p:spPr>
          <a:xfrm>
            <a:off x="838198" y="4075734"/>
            <a:ext cx="10515600" cy="2404579"/>
          </a:xfrm>
        </p:spPr>
        <p:txBody>
          <a:bodyPr>
            <a:normAutofit/>
          </a:bodyPr>
          <a:lstStyle/>
          <a:p>
            <a:pPr algn="ctr"/>
            <a:r>
              <a:rPr lang="en-US" sz="8800" dirty="0">
                <a:solidFill>
                  <a:schemeClr val="bg1"/>
                </a:solidFill>
                <a:latin typeface="Mistral" panose="03090702030407020403" pitchFamily="66" charset="0"/>
              </a:rPr>
              <a:t>“SON OF CONSOLATION”</a:t>
            </a:r>
            <a:br>
              <a:rPr lang="en-US" sz="8800" dirty="0">
                <a:solidFill>
                  <a:schemeClr val="bg1"/>
                </a:solidFill>
                <a:latin typeface="Mistral" panose="03090702030407020403" pitchFamily="66" charset="0"/>
              </a:rPr>
            </a:br>
            <a:endParaRPr lang="en-US" sz="3600" dirty="0">
              <a:solidFill>
                <a:schemeClr val="bg1"/>
              </a:solidFill>
              <a:latin typeface="Mistral" panose="03090702030407020403" pitchFamily="66" charset="0"/>
            </a:endParaRPr>
          </a:p>
        </p:txBody>
      </p:sp>
    </p:spTree>
    <p:extLst>
      <p:ext uri="{BB962C8B-B14F-4D97-AF65-F5344CB8AC3E}">
        <p14:creationId xmlns:p14="http://schemas.microsoft.com/office/powerpoint/2010/main" xmlns="" val="251418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10515600" cy="5028164"/>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solidFill>
                  <a:schemeClr val="tx1">
                    <a:lumMod val="65000"/>
                    <a:lumOff val="35000"/>
                  </a:schemeClr>
                </a:solidFill>
                <a:latin typeface="Candara" panose="020E0502030303020204" pitchFamily="34" charset="0"/>
              </a:rPr>
              <a:t>Was a “Son of Consolation” = Encouragement</a:t>
            </a:r>
          </a:p>
          <a:p>
            <a:r>
              <a:rPr lang="en-US" sz="3600" b="1" dirty="0">
                <a:latin typeface="Candara" panose="020E0502030303020204" pitchFamily="34" charset="0"/>
              </a:rPr>
              <a:t>Worked with the Underdog</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latin typeface="Candara" panose="020E0502030303020204" pitchFamily="34" charset="0"/>
              </a:rPr>
              <a:t>But Barnabas took him and brought him to the apostles. And he declared to them how he had seen the Lord on the road, and that He had spoken to him, and how he had preached boldly at Damascus in the name of Jesus...”</a:t>
            </a:r>
            <a:endParaRPr lang="en-US" b="1" i="1" dirty="0">
              <a:solidFill>
                <a:srgbClr val="000000"/>
              </a:solidFill>
              <a:latin typeface="Candara" panose="020E0502030303020204" pitchFamily="34" charset="0"/>
            </a:endParaRP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Acts 9:26-28</a:t>
            </a:r>
            <a:endParaRPr lang="en-US" b="1" i="1" dirty="0">
              <a:latin typeface="Candara" panose="020E0502030303020204" pitchFamily="34" charset="0"/>
            </a:endParaRPr>
          </a:p>
        </p:txBody>
      </p:sp>
    </p:spTree>
    <p:extLst>
      <p:ext uri="{BB962C8B-B14F-4D97-AF65-F5344CB8AC3E}">
        <p14:creationId xmlns:p14="http://schemas.microsoft.com/office/powerpoint/2010/main" xmlns="" val="244464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10515600" cy="5028164"/>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solidFill>
                  <a:schemeClr val="tx1">
                    <a:lumMod val="65000"/>
                    <a:lumOff val="35000"/>
                  </a:schemeClr>
                </a:solidFill>
                <a:latin typeface="Candara" panose="020E0502030303020204" pitchFamily="34" charset="0"/>
              </a:rPr>
              <a:t>Was a “Son of Consolation” = Encouragement</a:t>
            </a:r>
          </a:p>
          <a:p>
            <a:r>
              <a:rPr lang="en-US" sz="3600" b="1" dirty="0">
                <a:latin typeface="Candara" panose="020E0502030303020204" pitchFamily="34" charset="0"/>
              </a:rPr>
              <a:t>Worked with the Underdog</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latin typeface="Candara" panose="020E0502030303020204" pitchFamily="34" charset="0"/>
              </a:rPr>
              <a:t>So he was (Paul) with them at Jerusalem, coming in and going out.”</a:t>
            </a:r>
            <a:endParaRPr lang="en-US" b="1" i="1" dirty="0">
              <a:solidFill>
                <a:srgbClr val="000000"/>
              </a:solidFill>
              <a:latin typeface="Candara" panose="020E0502030303020204" pitchFamily="34" charset="0"/>
            </a:endParaRP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Acts 9:26-28</a:t>
            </a:r>
            <a:endParaRPr lang="en-US" b="1" i="1" dirty="0">
              <a:latin typeface="Candara" panose="020E0502030303020204" pitchFamily="34" charset="0"/>
            </a:endParaRPr>
          </a:p>
        </p:txBody>
      </p:sp>
    </p:spTree>
    <p:extLst>
      <p:ext uri="{BB962C8B-B14F-4D97-AF65-F5344CB8AC3E}">
        <p14:creationId xmlns:p14="http://schemas.microsoft.com/office/powerpoint/2010/main" xmlns="" val="1905026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10515600" cy="5028164"/>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solidFill>
                  <a:schemeClr val="tx1">
                    <a:lumMod val="65000"/>
                    <a:lumOff val="35000"/>
                  </a:schemeClr>
                </a:solidFill>
                <a:latin typeface="Candara" panose="020E0502030303020204" pitchFamily="34" charset="0"/>
              </a:rPr>
              <a:t>Was a “Son of Consolation” = Encouragement</a:t>
            </a:r>
          </a:p>
          <a:p>
            <a:r>
              <a:rPr lang="en-US" sz="3600" b="1" dirty="0">
                <a:latin typeface="Candara" panose="020E0502030303020204" pitchFamily="34" charset="0"/>
              </a:rPr>
              <a:t>Worked with the Underdog</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t>Now when Paul and his party set sail from </a:t>
            </a:r>
            <a:r>
              <a:rPr lang="en-US" b="1" i="1" dirty="0" err="1"/>
              <a:t>Paphos</a:t>
            </a:r>
            <a:r>
              <a:rPr lang="en-US" b="1" i="1" dirty="0"/>
              <a:t>, they came to </a:t>
            </a:r>
            <a:r>
              <a:rPr lang="en-US" b="1" i="1" dirty="0" err="1"/>
              <a:t>Perga</a:t>
            </a:r>
            <a:r>
              <a:rPr lang="en-US" b="1" i="1" dirty="0"/>
              <a:t> in Pamphylia; and John, departing from them,                        returned to Jerusalem</a:t>
            </a:r>
            <a:r>
              <a:rPr lang="en-US" b="1" i="1" dirty="0">
                <a:latin typeface="Candara" panose="020E0502030303020204" pitchFamily="34" charset="0"/>
              </a:rPr>
              <a:t>.”</a:t>
            </a:r>
            <a:endParaRPr lang="en-US" b="1" i="1" dirty="0">
              <a:solidFill>
                <a:srgbClr val="000000"/>
              </a:solidFill>
              <a:latin typeface="Candara" panose="020E0502030303020204" pitchFamily="34" charset="0"/>
            </a:endParaRP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Acts 13:13</a:t>
            </a:r>
            <a:endParaRPr lang="en-US" b="1" i="1" dirty="0">
              <a:latin typeface="Candara" panose="020E0502030303020204" pitchFamily="34" charset="0"/>
            </a:endParaRPr>
          </a:p>
        </p:txBody>
      </p:sp>
    </p:spTree>
    <p:extLst>
      <p:ext uri="{BB962C8B-B14F-4D97-AF65-F5344CB8AC3E}">
        <p14:creationId xmlns:p14="http://schemas.microsoft.com/office/powerpoint/2010/main" xmlns="" val="4986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1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1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10515600" cy="5028164"/>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solidFill>
                  <a:schemeClr val="tx1">
                    <a:lumMod val="65000"/>
                    <a:lumOff val="35000"/>
                  </a:schemeClr>
                </a:solidFill>
                <a:latin typeface="Candara" panose="020E0502030303020204" pitchFamily="34" charset="0"/>
              </a:rPr>
              <a:t>Was a “Son of Consolation” = Encouragement</a:t>
            </a:r>
          </a:p>
          <a:p>
            <a:r>
              <a:rPr lang="en-US" sz="3600" b="1" dirty="0">
                <a:latin typeface="Candara" panose="020E0502030303020204" pitchFamily="34" charset="0"/>
              </a:rPr>
              <a:t>Worked with the Underdog</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latin typeface="Candara" panose="020E0502030303020204" pitchFamily="34" charset="0"/>
              </a:rPr>
              <a:t>Then after some days Paul said to Barnabas, “Let us now go back and visit our brethren in every city where we have preached the word of the Lord, and see how they are doing...”</a:t>
            </a:r>
            <a:endParaRPr lang="en-US" b="1" i="1" dirty="0">
              <a:solidFill>
                <a:srgbClr val="000000"/>
              </a:solidFill>
              <a:latin typeface="Candara" panose="020E0502030303020204" pitchFamily="34" charset="0"/>
            </a:endParaRP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Acts 15:36-39</a:t>
            </a:r>
            <a:endParaRPr lang="en-US" b="1" i="1" dirty="0">
              <a:latin typeface="Candara" panose="020E0502030303020204" pitchFamily="34" charset="0"/>
            </a:endParaRPr>
          </a:p>
        </p:txBody>
      </p:sp>
    </p:spTree>
    <p:extLst>
      <p:ext uri="{BB962C8B-B14F-4D97-AF65-F5344CB8AC3E}">
        <p14:creationId xmlns:p14="http://schemas.microsoft.com/office/powerpoint/2010/main" xmlns="" val="383812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1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1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10515600" cy="5028164"/>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solidFill>
                  <a:schemeClr val="tx1">
                    <a:lumMod val="65000"/>
                    <a:lumOff val="35000"/>
                  </a:schemeClr>
                </a:solidFill>
                <a:latin typeface="Candara" panose="020E0502030303020204" pitchFamily="34" charset="0"/>
              </a:rPr>
              <a:t>Was a “Son of Consolation” = Encouragement</a:t>
            </a:r>
          </a:p>
          <a:p>
            <a:r>
              <a:rPr lang="en-US" sz="3600" b="1" dirty="0">
                <a:latin typeface="Candara" panose="020E0502030303020204" pitchFamily="34" charset="0"/>
              </a:rPr>
              <a:t>Worked with the Underdog</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latin typeface="Candara" panose="020E0502030303020204" pitchFamily="34" charset="0"/>
              </a:rPr>
              <a:t>Now Barnabas was determined to take with them John called Mark. But Paul insisted that they should not take with them the one who had departed from them in Pamphylia, and had not gone with them to the work...”</a:t>
            </a:r>
            <a:endParaRPr lang="en-US" b="1" i="1" dirty="0">
              <a:solidFill>
                <a:srgbClr val="000000"/>
              </a:solidFill>
              <a:latin typeface="Candara" panose="020E0502030303020204" pitchFamily="34" charset="0"/>
            </a:endParaRP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Acts 15:36-39</a:t>
            </a:r>
            <a:endParaRPr lang="en-US" b="1" i="1" dirty="0">
              <a:latin typeface="Candara" panose="020E0502030303020204" pitchFamily="34" charset="0"/>
            </a:endParaRPr>
          </a:p>
        </p:txBody>
      </p:sp>
    </p:spTree>
    <p:extLst>
      <p:ext uri="{BB962C8B-B14F-4D97-AF65-F5344CB8AC3E}">
        <p14:creationId xmlns:p14="http://schemas.microsoft.com/office/powerpoint/2010/main" xmlns="" val="460757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10515600" cy="5028164"/>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solidFill>
                  <a:schemeClr val="tx1">
                    <a:lumMod val="65000"/>
                    <a:lumOff val="35000"/>
                  </a:schemeClr>
                </a:solidFill>
                <a:latin typeface="Candara" panose="020E0502030303020204" pitchFamily="34" charset="0"/>
              </a:rPr>
              <a:t>Was a “Son of Consolation” = Encouragement</a:t>
            </a:r>
          </a:p>
          <a:p>
            <a:r>
              <a:rPr lang="en-US" sz="3600" b="1" dirty="0">
                <a:latin typeface="Candara" panose="020E0502030303020204" pitchFamily="34" charset="0"/>
              </a:rPr>
              <a:t>Worked with the Underdog</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latin typeface="Candara" panose="020E0502030303020204" pitchFamily="34" charset="0"/>
              </a:rPr>
              <a:t>Then the contention became so sharp that they parted from one another. And so Barnabas took Mark and sailed to Cyprus.”</a:t>
            </a:r>
            <a:endParaRPr lang="en-US" b="1" i="1" dirty="0">
              <a:solidFill>
                <a:srgbClr val="000000"/>
              </a:solidFill>
              <a:latin typeface="Candara" panose="020E0502030303020204" pitchFamily="34" charset="0"/>
            </a:endParaRP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Acts 15:36-39</a:t>
            </a:r>
            <a:endParaRPr lang="en-US" b="1" i="1" dirty="0">
              <a:latin typeface="Candara" panose="020E0502030303020204" pitchFamily="34" charset="0"/>
            </a:endParaRPr>
          </a:p>
        </p:txBody>
      </p:sp>
    </p:spTree>
    <p:extLst>
      <p:ext uri="{BB962C8B-B14F-4D97-AF65-F5344CB8AC3E}">
        <p14:creationId xmlns:p14="http://schemas.microsoft.com/office/powerpoint/2010/main" xmlns="" val="1493374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10515600" cy="5028164"/>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solidFill>
                  <a:schemeClr val="tx1">
                    <a:lumMod val="65000"/>
                    <a:lumOff val="35000"/>
                  </a:schemeClr>
                </a:solidFill>
                <a:latin typeface="Candara" panose="020E0502030303020204" pitchFamily="34" charset="0"/>
              </a:rPr>
              <a:t>Was a “Son of Consolation” = Encouragement</a:t>
            </a:r>
          </a:p>
          <a:p>
            <a:r>
              <a:rPr lang="en-US" sz="3600" b="1" dirty="0">
                <a:latin typeface="Candara" panose="020E0502030303020204" pitchFamily="34" charset="0"/>
              </a:rPr>
              <a:t>Worked with the Underdog</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latin typeface="Candara" panose="020E0502030303020204" pitchFamily="34" charset="0"/>
              </a:rPr>
              <a:t>Aristarchus my fellow prisoner greets you, with Mark the cousin of Barnabas (about whom you received instructions: if he comes to you, welcome him),”</a:t>
            </a:r>
            <a:endParaRPr lang="en-US" b="1" i="1" dirty="0">
              <a:solidFill>
                <a:srgbClr val="000000"/>
              </a:solidFill>
              <a:latin typeface="Candara" panose="020E0502030303020204" pitchFamily="34" charset="0"/>
            </a:endParaRP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Colossians 4:10</a:t>
            </a:r>
            <a:endParaRPr lang="en-US" b="1" i="1" dirty="0">
              <a:latin typeface="Candara" panose="020E0502030303020204" pitchFamily="34" charset="0"/>
            </a:endParaRPr>
          </a:p>
        </p:txBody>
      </p:sp>
    </p:spTree>
    <p:extLst>
      <p:ext uri="{BB962C8B-B14F-4D97-AF65-F5344CB8AC3E}">
        <p14:creationId xmlns:p14="http://schemas.microsoft.com/office/powerpoint/2010/main" xmlns="" val="110483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1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1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10515600" cy="5028164"/>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solidFill>
                  <a:schemeClr val="tx1">
                    <a:lumMod val="65000"/>
                    <a:lumOff val="35000"/>
                  </a:schemeClr>
                </a:solidFill>
                <a:latin typeface="Candara" panose="020E0502030303020204" pitchFamily="34" charset="0"/>
              </a:rPr>
              <a:t>Was a “Son of Consolation” = Encouragement</a:t>
            </a:r>
          </a:p>
          <a:p>
            <a:r>
              <a:rPr lang="en-US" sz="3600" b="1" dirty="0">
                <a:latin typeface="Candara" panose="020E0502030303020204" pitchFamily="34" charset="0"/>
              </a:rPr>
              <a:t>Worked with the Underdog</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latin typeface="Candara" panose="020E0502030303020204" pitchFamily="34" charset="0"/>
              </a:rPr>
              <a:t>Only Luke is with me. Get Mark and bring him with you, for he is useful to me for ministry.”</a:t>
            </a:r>
            <a:endParaRPr lang="en-US" b="1" i="1" dirty="0">
              <a:solidFill>
                <a:srgbClr val="000000"/>
              </a:solidFill>
              <a:latin typeface="Candara" panose="020E0502030303020204" pitchFamily="34" charset="0"/>
            </a:endParaRP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2 Timothy 4:11</a:t>
            </a:r>
            <a:endParaRPr lang="en-US" b="1" i="1" dirty="0">
              <a:latin typeface="Candara" panose="020E0502030303020204" pitchFamily="34" charset="0"/>
            </a:endParaRPr>
          </a:p>
        </p:txBody>
      </p:sp>
    </p:spTree>
    <p:extLst>
      <p:ext uri="{BB962C8B-B14F-4D97-AF65-F5344CB8AC3E}">
        <p14:creationId xmlns:p14="http://schemas.microsoft.com/office/powerpoint/2010/main" xmlns="" val="417512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1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1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10515600" cy="5028164"/>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solidFill>
                  <a:schemeClr val="tx1">
                    <a:lumMod val="65000"/>
                    <a:lumOff val="35000"/>
                  </a:schemeClr>
                </a:solidFill>
                <a:latin typeface="Candara" panose="020E0502030303020204" pitchFamily="34" charset="0"/>
              </a:rPr>
              <a:t>Was a “Son of Consolation” = Encouragement</a:t>
            </a:r>
          </a:p>
          <a:p>
            <a:r>
              <a:rPr lang="en-US" sz="3600" b="1" dirty="0">
                <a:latin typeface="Candara" panose="020E0502030303020204" pitchFamily="34" charset="0"/>
              </a:rPr>
              <a:t>Worked with the Underdog</a:t>
            </a:r>
          </a:p>
          <a:p>
            <a:endParaRPr lang="en-US" sz="24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latin typeface="Candara" panose="020E0502030303020204" pitchFamily="34" charset="0"/>
              </a:rPr>
              <a:t>Brethren, if a man is overtaken in any trespass, you who are spiritual restore such a one in a spirit of gentleness, considering yourself lest you also be tempted.”</a:t>
            </a:r>
            <a:endParaRPr lang="en-US" b="1" i="1" dirty="0">
              <a:solidFill>
                <a:srgbClr val="000000"/>
              </a:solidFill>
              <a:latin typeface="Candara" panose="020E0502030303020204" pitchFamily="34" charset="0"/>
            </a:endParaRPr>
          </a:p>
          <a:p>
            <a:pPr marL="0" indent="0" algn="ctr">
              <a:buNone/>
            </a:pPr>
            <a:endParaRPr lang="en-US" sz="20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Galatians 6:1</a:t>
            </a:r>
            <a:endParaRPr lang="en-US" b="1" i="1" dirty="0">
              <a:latin typeface="Candara" panose="020E0502030303020204" pitchFamily="34" charset="0"/>
            </a:endParaRPr>
          </a:p>
        </p:txBody>
      </p:sp>
    </p:spTree>
    <p:extLst>
      <p:ext uri="{BB962C8B-B14F-4D97-AF65-F5344CB8AC3E}">
        <p14:creationId xmlns:p14="http://schemas.microsoft.com/office/powerpoint/2010/main" xmlns="" val="257268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1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1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10515600" cy="5028164"/>
          </a:xfrm>
        </p:spPr>
        <p:txBody>
          <a:bodyPr>
            <a:normAutofit/>
          </a:bodyPr>
          <a:lstStyle/>
          <a:p>
            <a:r>
              <a:rPr lang="en-US" sz="3600" b="1" dirty="0">
                <a:solidFill>
                  <a:schemeClr val="tx1">
                    <a:lumMod val="65000"/>
                    <a:lumOff val="35000"/>
                  </a:schemeClr>
                </a:solidFill>
                <a:latin typeface="Candara" panose="020E0502030303020204" pitchFamily="34" charset="0"/>
              </a:rPr>
              <a:t>Was a man of Generous Spirit</a:t>
            </a:r>
          </a:p>
          <a:p>
            <a:r>
              <a:rPr lang="en-US" sz="3600" b="1" dirty="0">
                <a:solidFill>
                  <a:schemeClr val="tx1">
                    <a:lumMod val="65000"/>
                    <a:lumOff val="35000"/>
                  </a:schemeClr>
                </a:solidFill>
                <a:latin typeface="Candara" panose="020E0502030303020204" pitchFamily="34" charset="0"/>
              </a:rPr>
              <a:t>Was a “Son of Consolation” = Encouragement</a:t>
            </a:r>
          </a:p>
          <a:p>
            <a:r>
              <a:rPr lang="en-US" sz="3600" b="1" dirty="0">
                <a:latin typeface="Candara" panose="020E0502030303020204" pitchFamily="34" charset="0"/>
              </a:rPr>
              <a:t>Worked with the Underdog</a:t>
            </a:r>
          </a:p>
          <a:p>
            <a:endParaRPr lang="en-US" sz="1800" b="1" dirty="0">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a:t>
            </a:r>
            <a:r>
              <a:rPr lang="en-US" b="1" i="1" dirty="0">
                <a:latin typeface="Candara" panose="020E0502030303020204" pitchFamily="34" charset="0"/>
              </a:rPr>
              <a:t>Brethren, if anyone among you wanders from the truth, and someone turns him back, let him know that he who turns a sinner from the error of his way will save a soul</a:t>
            </a:r>
            <a:r>
              <a:rPr lang="en-US" b="1" i="1" baseline="30000" dirty="0">
                <a:latin typeface="Candara" panose="020E0502030303020204" pitchFamily="34" charset="0"/>
              </a:rPr>
              <a:t> </a:t>
            </a:r>
            <a:r>
              <a:rPr lang="en-US" b="1" i="1" dirty="0">
                <a:latin typeface="Candara" panose="020E0502030303020204" pitchFamily="34" charset="0"/>
              </a:rPr>
              <a:t>from death and cover a multitude of sins.”</a:t>
            </a:r>
            <a:endParaRPr lang="en-US" b="1" i="1" dirty="0">
              <a:solidFill>
                <a:srgbClr val="000000"/>
              </a:solidFill>
              <a:latin typeface="Candara" panose="020E0502030303020204" pitchFamily="34" charset="0"/>
            </a:endParaRPr>
          </a:p>
          <a:p>
            <a:pPr marL="0" indent="0" algn="ctr">
              <a:buNone/>
            </a:pPr>
            <a:endParaRPr lang="en-US" sz="1400" b="1" i="1" dirty="0">
              <a:solidFill>
                <a:srgbClr val="000000"/>
              </a:solidFill>
              <a:latin typeface="Candara" panose="020E0502030303020204" pitchFamily="34" charset="0"/>
            </a:endParaRPr>
          </a:p>
          <a:p>
            <a:pPr marL="0" indent="0" algn="ctr">
              <a:buNone/>
            </a:pPr>
            <a:r>
              <a:rPr lang="en-US" b="1" i="1" dirty="0">
                <a:solidFill>
                  <a:srgbClr val="000000"/>
                </a:solidFill>
                <a:latin typeface="Candara" panose="020E0502030303020204" pitchFamily="34" charset="0"/>
              </a:rPr>
              <a:t>James 5:19-20</a:t>
            </a:r>
            <a:endParaRPr lang="en-US" b="1" i="1" dirty="0">
              <a:latin typeface="Candara" panose="020E0502030303020204" pitchFamily="34" charset="0"/>
            </a:endParaRPr>
          </a:p>
        </p:txBody>
      </p:sp>
    </p:spTree>
    <p:extLst>
      <p:ext uri="{BB962C8B-B14F-4D97-AF65-F5344CB8AC3E}">
        <p14:creationId xmlns:p14="http://schemas.microsoft.com/office/powerpoint/2010/main" xmlns="" val="40288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1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anim calcmode="lin" valueType="num">
                                      <p:cBhvr additive="base">
                                        <p:cTn id="11" dur="1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4" name="Rectangle 3"/>
          <p:cNvSpPr/>
          <p:nvPr/>
        </p:nvSpPr>
        <p:spPr>
          <a:xfrm>
            <a:off x="1345095" y="1390326"/>
            <a:ext cx="9501809" cy="2554545"/>
          </a:xfrm>
          <a:prstGeom prst="rect">
            <a:avLst/>
          </a:prstGeom>
        </p:spPr>
        <p:txBody>
          <a:bodyPr wrap="square">
            <a:spAutoFit/>
          </a:bodyPr>
          <a:lstStyle/>
          <a:p>
            <a:pPr algn="ctr"/>
            <a:r>
              <a:rPr lang="en-US" sz="3200" b="1" i="1" dirty="0">
                <a:solidFill>
                  <a:srgbClr val="000000"/>
                </a:solidFill>
                <a:latin typeface="Candara" panose="020E0502030303020204" pitchFamily="34" charset="0"/>
              </a:rPr>
              <a:t>“And I also say to you that you are Peter, and on this rock I will build My church, and the gates of Hades shall not prevail against it.”</a:t>
            </a:r>
          </a:p>
          <a:p>
            <a:pPr algn="ctr"/>
            <a:endParaRPr lang="en-US" sz="3200" b="1" i="1" dirty="0">
              <a:solidFill>
                <a:srgbClr val="000000"/>
              </a:solidFill>
              <a:latin typeface="Candara" panose="020E0502030303020204" pitchFamily="34" charset="0"/>
            </a:endParaRPr>
          </a:p>
          <a:p>
            <a:pPr algn="ctr"/>
            <a:r>
              <a:rPr lang="en-US" sz="2800" b="1" i="1" dirty="0">
                <a:solidFill>
                  <a:srgbClr val="000000"/>
                </a:solidFill>
                <a:latin typeface="Candara" panose="020E0502030303020204" pitchFamily="34" charset="0"/>
              </a:rPr>
              <a:t>Matthew 16:18</a:t>
            </a:r>
            <a:endParaRPr lang="en-US" sz="2800" b="1" i="1" dirty="0">
              <a:latin typeface="Candara" panose="020E0502030303020204" pitchFamily="34" charset="0"/>
            </a:endParaRPr>
          </a:p>
        </p:txBody>
      </p:sp>
    </p:spTree>
    <p:extLst>
      <p:ext uri="{BB962C8B-B14F-4D97-AF65-F5344CB8AC3E}">
        <p14:creationId xmlns:p14="http://schemas.microsoft.com/office/powerpoint/2010/main" xmlns="" val="332442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1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1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 y="0"/>
            <a:ext cx="12192001" cy="6858000"/>
          </a:xfrm>
          <a:prstGeom prst="rect">
            <a:avLst/>
          </a:prstGeom>
        </p:spPr>
      </p:pic>
      <p:sp>
        <p:nvSpPr>
          <p:cNvPr id="3" name="Title 2"/>
          <p:cNvSpPr>
            <a:spLocks noGrp="1"/>
          </p:cNvSpPr>
          <p:nvPr>
            <p:ph type="title"/>
          </p:nvPr>
        </p:nvSpPr>
        <p:spPr>
          <a:xfrm>
            <a:off x="596349" y="1024421"/>
            <a:ext cx="11078816" cy="4780031"/>
          </a:xfrm>
        </p:spPr>
        <p:txBody>
          <a:bodyPr>
            <a:normAutofit/>
          </a:bodyPr>
          <a:lstStyle/>
          <a:p>
            <a:pPr algn="ctr"/>
            <a:r>
              <a:rPr lang="en-US" sz="8800" dirty="0">
                <a:solidFill>
                  <a:schemeClr val="bg1"/>
                </a:solidFill>
                <a:latin typeface="Mistral" panose="03090702030407020403" pitchFamily="66" charset="0"/>
              </a:rPr>
              <a:t>“SON OF CONSOLATION”</a:t>
            </a:r>
            <a:br>
              <a:rPr lang="en-US" sz="8800" dirty="0">
                <a:solidFill>
                  <a:schemeClr val="bg1"/>
                </a:solidFill>
                <a:latin typeface="Mistral" panose="03090702030407020403" pitchFamily="66" charset="0"/>
              </a:rPr>
            </a:br>
            <a:r>
              <a:rPr lang="en-US" sz="8800" dirty="0">
                <a:solidFill>
                  <a:schemeClr val="bg1"/>
                </a:solidFill>
                <a:latin typeface="Mistral" panose="03090702030407020403" pitchFamily="66" charset="0"/>
              </a:rPr>
              <a:t/>
            </a:r>
            <a:br>
              <a:rPr lang="en-US" sz="8800" dirty="0">
                <a:solidFill>
                  <a:schemeClr val="bg1"/>
                </a:solidFill>
                <a:latin typeface="Mistral" panose="03090702030407020403" pitchFamily="66" charset="0"/>
              </a:rPr>
            </a:br>
            <a:r>
              <a:rPr lang="en-US" dirty="0">
                <a:solidFill>
                  <a:schemeClr val="bg1"/>
                </a:solidFill>
                <a:latin typeface="Mistral" panose="03090702030407020403" pitchFamily="66" charset="0"/>
              </a:rPr>
              <a:t>HE SHOWS WHAT IT MEANS TO PUT THE KINGDOM FIRST</a:t>
            </a:r>
            <a:r>
              <a:rPr lang="en-US" sz="8800" dirty="0">
                <a:solidFill>
                  <a:schemeClr val="bg1"/>
                </a:solidFill>
                <a:latin typeface="Mistral" panose="03090702030407020403" pitchFamily="66" charset="0"/>
              </a:rPr>
              <a:t/>
            </a:r>
            <a:br>
              <a:rPr lang="en-US" sz="8800" dirty="0">
                <a:solidFill>
                  <a:schemeClr val="bg1"/>
                </a:solidFill>
                <a:latin typeface="Mistral" panose="03090702030407020403" pitchFamily="66" charset="0"/>
              </a:rPr>
            </a:br>
            <a:endParaRPr lang="en-US" sz="3600" dirty="0">
              <a:solidFill>
                <a:schemeClr val="bg1"/>
              </a:solidFill>
              <a:latin typeface="Mistral" panose="03090702030407020403" pitchFamily="66" charset="0"/>
            </a:endParaRPr>
          </a:p>
        </p:txBody>
      </p:sp>
    </p:spTree>
    <p:extLst>
      <p:ext uri="{BB962C8B-B14F-4D97-AF65-F5344CB8AC3E}">
        <p14:creationId xmlns:p14="http://schemas.microsoft.com/office/powerpoint/2010/main" xmlns="" val="4095490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val 1"/>
          <p:cNvSpPr/>
          <p:nvPr/>
        </p:nvSpPr>
        <p:spPr>
          <a:xfrm>
            <a:off x="10694504" y="5923721"/>
            <a:ext cx="848139" cy="371061"/>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END</a:t>
            </a:r>
            <a:endParaRPr lang="en-US" dirty="0"/>
          </a:p>
        </p:txBody>
      </p:sp>
    </p:spTree>
    <p:extLst>
      <p:ext uri="{BB962C8B-B14F-4D97-AF65-F5344CB8AC3E}">
        <p14:creationId xmlns:p14="http://schemas.microsoft.com/office/powerpoint/2010/main" xmlns="" val="940403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4" name="Rectangle 3"/>
          <p:cNvSpPr/>
          <p:nvPr/>
        </p:nvSpPr>
        <p:spPr>
          <a:xfrm>
            <a:off x="1345095" y="1390326"/>
            <a:ext cx="9501809" cy="2985433"/>
          </a:xfrm>
          <a:prstGeom prst="rect">
            <a:avLst/>
          </a:prstGeom>
        </p:spPr>
        <p:txBody>
          <a:bodyPr wrap="square">
            <a:spAutoFit/>
          </a:bodyPr>
          <a:lstStyle/>
          <a:p>
            <a:pPr algn="ctr"/>
            <a:r>
              <a:rPr lang="en-US" sz="3200" b="1" i="1" dirty="0">
                <a:solidFill>
                  <a:srgbClr val="000000"/>
                </a:solidFill>
                <a:latin typeface="Candara" panose="020E0502030303020204" pitchFamily="34" charset="0"/>
              </a:rPr>
              <a:t>“</a:t>
            </a:r>
            <a:r>
              <a:rPr lang="en-US" sz="3200" b="1" i="1" dirty="0">
                <a:latin typeface="Candara" panose="020E0502030303020204" pitchFamily="34" charset="0"/>
              </a:rPr>
              <a:t>And he brought him to Jesus.</a:t>
            </a:r>
          </a:p>
          <a:p>
            <a:pPr algn="ctr"/>
            <a:r>
              <a:rPr lang="en-US" sz="3200" b="1" i="1" dirty="0">
                <a:latin typeface="Candara" panose="020E0502030303020204" pitchFamily="34" charset="0"/>
              </a:rPr>
              <a:t>Now when Jesus looked at him, He said, “You are Simon the son of Jonah. You shall be called Cephas” (which is translated, A Stone).</a:t>
            </a:r>
            <a:r>
              <a:rPr lang="en-US" sz="3200" b="1" i="1" dirty="0">
                <a:solidFill>
                  <a:srgbClr val="000000"/>
                </a:solidFill>
                <a:latin typeface="Candara" panose="020E0502030303020204" pitchFamily="34" charset="0"/>
              </a:rPr>
              <a:t>”</a:t>
            </a:r>
          </a:p>
          <a:p>
            <a:pPr algn="ctr"/>
            <a:endParaRPr lang="en-US" sz="3200" b="1" i="1" dirty="0">
              <a:solidFill>
                <a:srgbClr val="000000"/>
              </a:solidFill>
              <a:latin typeface="Candara" panose="020E0502030303020204" pitchFamily="34" charset="0"/>
            </a:endParaRPr>
          </a:p>
          <a:p>
            <a:pPr algn="ctr"/>
            <a:r>
              <a:rPr lang="en-US" sz="2800" b="1" i="1" dirty="0">
                <a:solidFill>
                  <a:srgbClr val="000000"/>
                </a:solidFill>
                <a:latin typeface="Candara" panose="020E0502030303020204" pitchFamily="34" charset="0"/>
              </a:rPr>
              <a:t>John 1:42</a:t>
            </a:r>
            <a:endParaRPr lang="en-US" sz="2800" b="1" i="1" dirty="0">
              <a:latin typeface="Candara" panose="020E0502030303020204" pitchFamily="34" charset="0"/>
            </a:endParaRPr>
          </a:p>
        </p:txBody>
      </p:sp>
    </p:spTree>
    <p:extLst>
      <p:ext uri="{BB962C8B-B14F-4D97-AF65-F5344CB8AC3E}">
        <p14:creationId xmlns:p14="http://schemas.microsoft.com/office/powerpoint/2010/main" xmlns="" val="2002290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4" name="Rectangle 3"/>
          <p:cNvSpPr/>
          <p:nvPr/>
        </p:nvSpPr>
        <p:spPr>
          <a:xfrm>
            <a:off x="1345095" y="1390326"/>
            <a:ext cx="9501809" cy="2492990"/>
          </a:xfrm>
          <a:prstGeom prst="rect">
            <a:avLst/>
          </a:prstGeom>
        </p:spPr>
        <p:txBody>
          <a:bodyPr wrap="square">
            <a:spAutoFit/>
          </a:bodyPr>
          <a:lstStyle/>
          <a:p>
            <a:pPr algn="ctr"/>
            <a:r>
              <a:rPr lang="en-US" sz="3200" b="1" i="1" dirty="0">
                <a:solidFill>
                  <a:srgbClr val="000000"/>
                </a:solidFill>
                <a:latin typeface="Candara" panose="020E0502030303020204" pitchFamily="34" charset="0"/>
              </a:rPr>
              <a:t>“James the son of Zebedee and John the brother of James, to whom He gave the name </a:t>
            </a:r>
            <a:r>
              <a:rPr lang="en-US" sz="3200" b="1" i="1" dirty="0" err="1">
                <a:solidFill>
                  <a:srgbClr val="000000"/>
                </a:solidFill>
                <a:latin typeface="Candara" panose="020E0502030303020204" pitchFamily="34" charset="0"/>
              </a:rPr>
              <a:t>Boanerges</a:t>
            </a:r>
            <a:r>
              <a:rPr lang="en-US" sz="3200" b="1" i="1" dirty="0">
                <a:solidFill>
                  <a:srgbClr val="000000"/>
                </a:solidFill>
                <a:latin typeface="Candara" panose="020E0502030303020204" pitchFamily="34" charset="0"/>
              </a:rPr>
              <a:t>, that is, “Sons of Thunder”</a:t>
            </a:r>
          </a:p>
          <a:p>
            <a:pPr algn="ctr"/>
            <a:endParaRPr lang="en-US" sz="3200" b="1" i="1" dirty="0">
              <a:solidFill>
                <a:srgbClr val="000000"/>
              </a:solidFill>
              <a:latin typeface="Candara" panose="020E0502030303020204" pitchFamily="34" charset="0"/>
            </a:endParaRPr>
          </a:p>
          <a:p>
            <a:pPr algn="ctr"/>
            <a:r>
              <a:rPr lang="en-US" sz="2800" b="1" i="1" dirty="0">
                <a:solidFill>
                  <a:srgbClr val="000000"/>
                </a:solidFill>
                <a:latin typeface="Candara" panose="020E0502030303020204" pitchFamily="34" charset="0"/>
              </a:rPr>
              <a:t>Mark 3:17</a:t>
            </a:r>
            <a:endParaRPr lang="en-US" sz="2800" b="1" i="1" dirty="0">
              <a:latin typeface="Candara" panose="020E0502030303020204" pitchFamily="34" charset="0"/>
            </a:endParaRPr>
          </a:p>
        </p:txBody>
      </p:sp>
    </p:spTree>
    <p:extLst>
      <p:ext uri="{BB962C8B-B14F-4D97-AF65-F5344CB8AC3E}">
        <p14:creationId xmlns:p14="http://schemas.microsoft.com/office/powerpoint/2010/main" xmlns="" val="3782670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10515600" cy="4486274"/>
          </a:xfrm>
        </p:spPr>
        <p:txBody>
          <a:bodyPr>
            <a:normAutofit/>
          </a:bodyPr>
          <a:lstStyle/>
          <a:p>
            <a:r>
              <a:rPr lang="en-US" sz="3200" b="1" dirty="0">
                <a:latin typeface="Candara" panose="020E0502030303020204" pitchFamily="34" charset="0"/>
              </a:rPr>
              <a:t>Member of the church in Jerusalem in earliest days</a:t>
            </a:r>
          </a:p>
          <a:p>
            <a:pPr marL="0" indent="0">
              <a:buNone/>
            </a:pPr>
            <a:endParaRPr lang="en-US" sz="2000" b="1" dirty="0">
              <a:latin typeface="Candara" panose="020E0502030303020204" pitchFamily="34" charset="0"/>
            </a:endParaRPr>
          </a:p>
          <a:p>
            <a:r>
              <a:rPr lang="en-US" sz="3200" b="1" dirty="0">
                <a:latin typeface="Candara" panose="020E0502030303020204" pitchFamily="34" charset="0"/>
              </a:rPr>
              <a:t>A Levite, companion to Paul</a:t>
            </a:r>
          </a:p>
          <a:p>
            <a:pPr lvl="1"/>
            <a:r>
              <a:rPr lang="en-US" sz="2800" b="1" dirty="0">
                <a:latin typeface="Candara" panose="020E0502030303020204" pitchFamily="34" charset="0"/>
              </a:rPr>
              <a:t>Prophet</a:t>
            </a:r>
          </a:p>
          <a:p>
            <a:pPr lvl="1"/>
            <a:r>
              <a:rPr lang="en-US" sz="2800" b="1" dirty="0">
                <a:latin typeface="Candara" panose="020E0502030303020204" pitchFamily="34" charset="0"/>
              </a:rPr>
              <a:t>Teacher</a:t>
            </a:r>
          </a:p>
          <a:p>
            <a:pPr lvl="1"/>
            <a:r>
              <a:rPr lang="en-US" sz="2800" b="1" dirty="0">
                <a:latin typeface="Candara" panose="020E0502030303020204" pitchFamily="34" charset="0"/>
              </a:rPr>
              <a:t>Apostle</a:t>
            </a:r>
          </a:p>
        </p:txBody>
      </p:sp>
    </p:spTree>
    <p:extLst>
      <p:ext uri="{BB962C8B-B14F-4D97-AF65-F5344CB8AC3E}">
        <p14:creationId xmlns:p14="http://schemas.microsoft.com/office/powerpoint/2010/main" xmlns="" val="396423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10515600" cy="4486274"/>
          </a:xfrm>
        </p:spPr>
        <p:txBody>
          <a:bodyPr>
            <a:normAutofit/>
          </a:bodyPr>
          <a:lstStyle/>
          <a:p>
            <a:r>
              <a:rPr lang="en-US" sz="3200" b="1" dirty="0">
                <a:latin typeface="Candara" panose="020E0502030303020204" pitchFamily="34" charset="0"/>
              </a:rPr>
              <a:t>Member of the church in Jerusalem in earliest days</a:t>
            </a:r>
          </a:p>
          <a:p>
            <a:endParaRPr lang="en-US" sz="2000" b="1" dirty="0">
              <a:latin typeface="Candara" panose="020E0502030303020204" pitchFamily="34" charset="0"/>
            </a:endParaRPr>
          </a:p>
          <a:p>
            <a:r>
              <a:rPr lang="en-US" sz="3200" b="1" dirty="0">
                <a:latin typeface="Candara" panose="020E0502030303020204" pitchFamily="34" charset="0"/>
              </a:rPr>
              <a:t>Given name was Joseph</a:t>
            </a:r>
          </a:p>
          <a:p>
            <a:pPr lvl="1"/>
            <a:r>
              <a:rPr lang="en-US" sz="2800" b="1" dirty="0">
                <a:latin typeface="Candara" panose="020E0502030303020204" pitchFamily="34" charset="0"/>
              </a:rPr>
              <a:t>Surnamed by the apostles Barnabas (Acts 4:36)</a:t>
            </a:r>
          </a:p>
          <a:p>
            <a:pPr lvl="1"/>
            <a:r>
              <a:rPr lang="en-US" sz="2800" b="1" dirty="0">
                <a:latin typeface="Candara" panose="020E0502030303020204" pitchFamily="34" charset="0"/>
              </a:rPr>
              <a:t>Barnabas is a Hebrew name</a:t>
            </a:r>
          </a:p>
          <a:p>
            <a:pPr lvl="1"/>
            <a:r>
              <a:rPr lang="en-US" sz="2800" b="1" dirty="0">
                <a:latin typeface="Candara" panose="020E0502030303020204" pitchFamily="34" charset="0"/>
              </a:rPr>
              <a:t>Greek equivalent means “son of consolation” </a:t>
            </a:r>
          </a:p>
          <a:p>
            <a:pPr lvl="2"/>
            <a:r>
              <a:rPr lang="en-US" sz="2400" b="1" dirty="0">
                <a:latin typeface="Candara" panose="020E0502030303020204" pitchFamily="34" charset="0"/>
              </a:rPr>
              <a:t>“encouragement, exhortation, comfort”</a:t>
            </a:r>
          </a:p>
        </p:txBody>
      </p:sp>
    </p:spTree>
    <p:extLst>
      <p:ext uri="{BB962C8B-B14F-4D97-AF65-F5344CB8AC3E}">
        <p14:creationId xmlns:p14="http://schemas.microsoft.com/office/powerpoint/2010/main" xmlns="" val="358584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38200" y="365125"/>
            <a:ext cx="4277139" cy="1325563"/>
          </a:xfrm>
        </p:spPr>
        <p:txBody>
          <a:bodyPr>
            <a:normAutofit/>
          </a:bodyPr>
          <a:lstStyle/>
          <a:p>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690689"/>
            <a:ext cx="6596270" cy="4486274"/>
          </a:xfrm>
        </p:spPr>
        <p:txBody>
          <a:bodyPr>
            <a:normAutofit/>
          </a:bodyPr>
          <a:lstStyle/>
          <a:p>
            <a:r>
              <a:rPr lang="en-US" sz="3200" b="1" dirty="0">
                <a:latin typeface="Candara" panose="020E0502030303020204" pitchFamily="34" charset="0"/>
              </a:rPr>
              <a:t>Influenced growth of the 1</a:t>
            </a:r>
            <a:r>
              <a:rPr lang="en-US" sz="3200" b="1" baseline="30000" dirty="0">
                <a:latin typeface="Candara" panose="020E0502030303020204" pitchFamily="34" charset="0"/>
              </a:rPr>
              <a:t>st</a:t>
            </a:r>
            <a:r>
              <a:rPr lang="en-US" sz="3200" b="1" dirty="0">
                <a:latin typeface="Candara" panose="020E0502030303020204" pitchFamily="34" charset="0"/>
              </a:rPr>
              <a:t> century church </a:t>
            </a:r>
          </a:p>
          <a:p>
            <a:endParaRPr lang="en-US" sz="1000" b="1" dirty="0">
              <a:latin typeface="Candara" panose="020E0502030303020204" pitchFamily="34" charset="0"/>
            </a:endParaRPr>
          </a:p>
          <a:p>
            <a:pPr lvl="1"/>
            <a:r>
              <a:rPr lang="en-US" sz="2800" b="1" dirty="0">
                <a:latin typeface="Candara" panose="020E0502030303020204" pitchFamily="34" charset="0"/>
              </a:rPr>
              <a:t>Cyprus</a:t>
            </a:r>
          </a:p>
          <a:p>
            <a:pPr lvl="1"/>
            <a:r>
              <a:rPr lang="en-US" sz="2800" b="1" dirty="0">
                <a:latin typeface="Candara" panose="020E0502030303020204" pitchFamily="34" charset="0"/>
              </a:rPr>
              <a:t>Antioch</a:t>
            </a:r>
          </a:p>
          <a:p>
            <a:pPr lvl="1"/>
            <a:r>
              <a:rPr lang="en-US" sz="2800" b="1" dirty="0" err="1">
                <a:latin typeface="Candara" panose="020E0502030303020204" pitchFamily="34" charset="0"/>
              </a:rPr>
              <a:t>Iconium</a:t>
            </a:r>
            <a:endParaRPr lang="en-US" sz="2800" b="1" dirty="0">
              <a:latin typeface="Candara" panose="020E0502030303020204" pitchFamily="34" charset="0"/>
            </a:endParaRPr>
          </a:p>
          <a:p>
            <a:pPr lvl="1"/>
            <a:r>
              <a:rPr lang="en-US" sz="2800" b="1" dirty="0" err="1">
                <a:latin typeface="Candara" panose="020E0502030303020204" pitchFamily="34" charset="0"/>
              </a:rPr>
              <a:t>Lystra</a:t>
            </a:r>
            <a:endParaRPr lang="en-US" sz="2800" b="1" dirty="0">
              <a:latin typeface="Candara" panose="020E0502030303020204" pitchFamily="34" charset="0"/>
            </a:endParaRPr>
          </a:p>
          <a:p>
            <a:pPr lvl="1"/>
            <a:r>
              <a:rPr lang="en-US" sz="2800" b="1" dirty="0" err="1">
                <a:latin typeface="Candara" panose="020E0502030303020204" pitchFamily="34" charset="0"/>
              </a:rPr>
              <a:t>Derbe</a:t>
            </a:r>
            <a:endParaRPr lang="en-US" sz="2800" b="1" dirty="0">
              <a:latin typeface="Candara" panose="020E0502030303020204" pitchFamily="34" charset="0"/>
            </a:endParaRPr>
          </a:p>
          <a:p>
            <a:pPr lvl="1"/>
            <a:r>
              <a:rPr lang="en-US" sz="2800" b="1" dirty="0">
                <a:latin typeface="Candara" panose="020E0502030303020204" pitchFamily="34" charset="0"/>
              </a:rPr>
              <a:t>Antioch in Syria</a:t>
            </a:r>
            <a:endParaRPr lang="en-US" sz="3200" b="1" dirty="0">
              <a:latin typeface="Candara" panose="020E0502030303020204" pitchFamily="34" charset="0"/>
            </a:endParaRPr>
          </a:p>
        </p:txBody>
      </p:sp>
      <p:pic>
        <p:nvPicPr>
          <p:cNvPr id="4" name="Picture 3"/>
          <p:cNvPicPr>
            <a:picLocks noChangeAspect="1"/>
          </p:cNvPicPr>
          <p:nvPr/>
        </p:nvPicPr>
        <p:blipFill>
          <a:blip r:embed="rId3" cstate="print"/>
          <a:stretch>
            <a:fillRect/>
          </a:stretch>
        </p:blipFill>
        <p:spPr>
          <a:xfrm>
            <a:off x="6771861" y="365125"/>
            <a:ext cx="4422603" cy="4764901"/>
          </a:xfrm>
          <a:prstGeom prst="rect">
            <a:avLst/>
          </a:prstGeom>
        </p:spPr>
      </p:pic>
    </p:spTree>
    <p:extLst>
      <p:ext uri="{BB962C8B-B14F-4D97-AF65-F5344CB8AC3E}">
        <p14:creationId xmlns:p14="http://schemas.microsoft.com/office/powerpoint/2010/main" xmlns="" val="272392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20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6" fill="hold" nodeType="after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 calcmode="lin" valueType="num">
                                      <p:cBhvr additive="base">
                                        <p:cTn id="12" dur="2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6" fill="hold" nodeType="after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2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6" fill="hold" nodeType="after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 calcmode="lin" valueType="num">
                                      <p:cBhvr additive="base">
                                        <p:cTn id="22" dur="20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6"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20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6" fill="hold"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calcmode="lin" valueType="num">
                                      <p:cBhvr additive="base">
                                        <p:cTn id="32" dur="20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7200" b="1" i="1" dirty="0">
                <a:latin typeface="Candara" panose="020E0502030303020204" pitchFamily="34" charset="0"/>
              </a:rPr>
              <a:t>Barnabas</a:t>
            </a:r>
          </a:p>
        </p:txBody>
      </p:sp>
      <p:sp>
        <p:nvSpPr>
          <p:cNvPr id="5" name="Content Placeholder 4"/>
          <p:cNvSpPr>
            <a:spLocks noGrp="1"/>
          </p:cNvSpPr>
          <p:nvPr>
            <p:ph idx="1"/>
          </p:nvPr>
        </p:nvSpPr>
        <p:spPr>
          <a:xfrm>
            <a:off x="838200" y="1842051"/>
            <a:ext cx="10515600" cy="4334911"/>
          </a:xfrm>
        </p:spPr>
        <p:txBody>
          <a:bodyPr>
            <a:normAutofit/>
          </a:bodyPr>
          <a:lstStyle/>
          <a:p>
            <a:r>
              <a:rPr lang="en-US" sz="3600" b="1" dirty="0">
                <a:latin typeface="Candara" panose="020E0502030303020204" pitchFamily="34" charset="0"/>
              </a:rPr>
              <a:t>Was a man of Generous Spirit</a:t>
            </a:r>
          </a:p>
          <a:p>
            <a:pPr marL="0" indent="0">
              <a:buNone/>
            </a:pPr>
            <a:endParaRPr lang="en-US" sz="4400" b="1" dirty="0">
              <a:latin typeface="Candara" panose="020E0502030303020204" pitchFamily="34" charset="0"/>
            </a:endParaRPr>
          </a:p>
        </p:txBody>
      </p:sp>
    </p:spTree>
    <p:extLst>
      <p:ext uri="{BB962C8B-B14F-4D97-AF65-F5344CB8AC3E}">
        <p14:creationId xmlns:p14="http://schemas.microsoft.com/office/powerpoint/2010/main" xmlns="" val="821343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885</Words>
  <Application>Microsoft Office PowerPoint</Application>
  <PresentationFormat>Custom</PresentationFormat>
  <Paragraphs>182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“SON OF CONSOLATION” </vt:lpstr>
      <vt:lpstr>Slide 3</vt:lpstr>
      <vt:lpstr>Slide 4</vt:lpstr>
      <vt:lpstr>Slide 5</vt:lpstr>
      <vt:lpstr>Barnabas</vt:lpstr>
      <vt:lpstr>Barnabas</vt:lpstr>
      <vt:lpstr>Barnabas</vt:lpstr>
      <vt:lpstr>Barnabas</vt:lpstr>
      <vt:lpstr>Barnabas</vt:lpstr>
      <vt:lpstr>Barnabas</vt:lpstr>
      <vt:lpstr>Barnabas</vt:lpstr>
      <vt:lpstr>Barnabas</vt:lpstr>
      <vt:lpstr>Barnabas</vt:lpstr>
      <vt:lpstr>Barnabas</vt:lpstr>
      <vt:lpstr>Barnabas</vt:lpstr>
      <vt:lpstr>Barnabas</vt:lpstr>
      <vt:lpstr>Barnabas</vt:lpstr>
      <vt:lpstr>Barnabas</vt:lpstr>
      <vt:lpstr>Barnabas</vt:lpstr>
      <vt:lpstr>Barnabas</vt:lpstr>
      <vt:lpstr>Barnabas</vt:lpstr>
      <vt:lpstr>Barnabas</vt:lpstr>
      <vt:lpstr>Barnabas</vt:lpstr>
      <vt:lpstr>Barnabas</vt:lpstr>
      <vt:lpstr>Barnabas</vt:lpstr>
      <vt:lpstr>Barnabas</vt:lpstr>
      <vt:lpstr>Barnabas</vt:lpstr>
      <vt:lpstr>Barnabas</vt:lpstr>
      <vt:lpstr>“SON OF CONSOLATION”  HE SHOWS WHAT IT MEANS TO PUT THE KINGDOM FIRST </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Lenny</dc:creator>
  <cp:lastModifiedBy>Chapman</cp:lastModifiedBy>
  <cp:revision>45</cp:revision>
  <dcterms:created xsi:type="dcterms:W3CDTF">2016-09-07T01:24:21Z</dcterms:created>
  <dcterms:modified xsi:type="dcterms:W3CDTF">2016-10-15T21:54:10Z</dcterms:modified>
</cp:coreProperties>
</file>