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5" r:id="rId4"/>
    <p:sldId id="292" r:id="rId5"/>
    <p:sldId id="276" r:id="rId6"/>
    <p:sldId id="277" r:id="rId7"/>
    <p:sldId id="278" r:id="rId8"/>
    <p:sldId id="280" r:id="rId9"/>
    <p:sldId id="281" r:id="rId10"/>
    <p:sldId id="282" r:id="rId11"/>
    <p:sldId id="295" r:id="rId12"/>
    <p:sldId id="294" r:id="rId13"/>
    <p:sldId id="296" r:id="rId14"/>
    <p:sldId id="293" r:id="rId15"/>
    <p:sldId id="298" r:id="rId16"/>
    <p:sldId id="297" r:id="rId17"/>
    <p:sldId id="299" r:id="rId18"/>
    <p:sldId id="300" r:id="rId19"/>
    <p:sldId id="283" r:id="rId20"/>
    <p:sldId id="284" r:id="rId21"/>
    <p:sldId id="285" r:id="rId22"/>
    <p:sldId id="286" r:id="rId23"/>
    <p:sldId id="287" r:id="rId24"/>
    <p:sldId id="288" r:id="rId25"/>
    <p:sldId id="289" r:id="rId26"/>
    <p:sldId id="290" r:id="rId27"/>
    <p:sldId id="291" r:id="rId28"/>
    <p:sldId id="27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DBD"/>
    <a:srgbClr val="FF0000"/>
    <a:srgbClr val="DEF8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C755058-3748-4789-932C-406F959161BA}" type="datetimeFigureOut">
              <a:rPr lang="en-US" smtClean="0"/>
              <a:pPr/>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59F73-49C2-4E36-927E-F033D85C09C1}" type="slidenum">
              <a:rPr lang="en-US" smtClean="0"/>
              <a:pPr/>
              <a:t>‹#›</a:t>
            </a:fld>
            <a:endParaRPr lang="en-US"/>
          </a:p>
        </p:txBody>
      </p:sp>
    </p:spTree>
    <p:extLst>
      <p:ext uri="{BB962C8B-B14F-4D97-AF65-F5344CB8AC3E}">
        <p14:creationId xmlns:p14="http://schemas.microsoft.com/office/powerpoint/2010/main" val="2039376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755058-3748-4789-932C-406F959161BA}" type="datetimeFigureOut">
              <a:rPr lang="en-US" smtClean="0"/>
              <a:pPr/>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59F73-49C2-4E36-927E-F033D85C09C1}" type="slidenum">
              <a:rPr lang="en-US" smtClean="0"/>
              <a:pPr/>
              <a:t>‹#›</a:t>
            </a:fld>
            <a:endParaRPr lang="en-US"/>
          </a:p>
        </p:txBody>
      </p:sp>
    </p:spTree>
    <p:extLst>
      <p:ext uri="{BB962C8B-B14F-4D97-AF65-F5344CB8AC3E}">
        <p14:creationId xmlns:p14="http://schemas.microsoft.com/office/powerpoint/2010/main" val="312498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755058-3748-4789-932C-406F959161BA}" type="datetimeFigureOut">
              <a:rPr lang="en-US" smtClean="0"/>
              <a:pPr/>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59F73-49C2-4E36-927E-F033D85C09C1}" type="slidenum">
              <a:rPr lang="en-US" smtClean="0"/>
              <a:pPr/>
              <a:t>‹#›</a:t>
            </a:fld>
            <a:endParaRPr lang="en-US"/>
          </a:p>
        </p:txBody>
      </p:sp>
    </p:spTree>
    <p:extLst>
      <p:ext uri="{BB962C8B-B14F-4D97-AF65-F5344CB8AC3E}">
        <p14:creationId xmlns:p14="http://schemas.microsoft.com/office/powerpoint/2010/main" val="3867769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755058-3748-4789-932C-406F959161BA}" type="datetimeFigureOut">
              <a:rPr lang="en-US" smtClean="0"/>
              <a:pPr/>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59F73-49C2-4E36-927E-F033D85C09C1}" type="slidenum">
              <a:rPr lang="en-US" smtClean="0"/>
              <a:pPr/>
              <a:t>‹#›</a:t>
            </a:fld>
            <a:endParaRPr lang="en-US"/>
          </a:p>
        </p:txBody>
      </p:sp>
    </p:spTree>
    <p:extLst>
      <p:ext uri="{BB962C8B-B14F-4D97-AF65-F5344CB8AC3E}">
        <p14:creationId xmlns:p14="http://schemas.microsoft.com/office/powerpoint/2010/main" val="4282508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755058-3748-4789-932C-406F959161BA}" type="datetimeFigureOut">
              <a:rPr lang="en-US" smtClean="0"/>
              <a:pPr/>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59F73-49C2-4E36-927E-F033D85C09C1}" type="slidenum">
              <a:rPr lang="en-US" smtClean="0"/>
              <a:pPr/>
              <a:t>‹#›</a:t>
            </a:fld>
            <a:endParaRPr lang="en-US"/>
          </a:p>
        </p:txBody>
      </p:sp>
    </p:spTree>
    <p:extLst>
      <p:ext uri="{BB962C8B-B14F-4D97-AF65-F5344CB8AC3E}">
        <p14:creationId xmlns:p14="http://schemas.microsoft.com/office/powerpoint/2010/main" val="1117755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755058-3748-4789-932C-406F959161BA}" type="datetimeFigureOut">
              <a:rPr lang="en-US" smtClean="0"/>
              <a:pPr/>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F59F73-49C2-4E36-927E-F033D85C09C1}" type="slidenum">
              <a:rPr lang="en-US" smtClean="0"/>
              <a:pPr/>
              <a:t>‹#›</a:t>
            </a:fld>
            <a:endParaRPr lang="en-US"/>
          </a:p>
        </p:txBody>
      </p:sp>
    </p:spTree>
    <p:extLst>
      <p:ext uri="{BB962C8B-B14F-4D97-AF65-F5344CB8AC3E}">
        <p14:creationId xmlns:p14="http://schemas.microsoft.com/office/powerpoint/2010/main" val="3062078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755058-3748-4789-932C-406F959161BA}" type="datetimeFigureOut">
              <a:rPr lang="en-US" smtClean="0"/>
              <a:pPr/>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F59F73-49C2-4E36-927E-F033D85C09C1}" type="slidenum">
              <a:rPr lang="en-US" smtClean="0"/>
              <a:pPr/>
              <a:t>‹#›</a:t>
            </a:fld>
            <a:endParaRPr lang="en-US"/>
          </a:p>
        </p:txBody>
      </p:sp>
    </p:spTree>
    <p:extLst>
      <p:ext uri="{BB962C8B-B14F-4D97-AF65-F5344CB8AC3E}">
        <p14:creationId xmlns:p14="http://schemas.microsoft.com/office/powerpoint/2010/main" val="110282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755058-3748-4789-932C-406F959161BA}" type="datetimeFigureOut">
              <a:rPr lang="en-US" smtClean="0"/>
              <a:pPr/>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F59F73-49C2-4E36-927E-F033D85C09C1}" type="slidenum">
              <a:rPr lang="en-US" smtClean="0"/>
              <a:pPr/>
              <a:t>‹#›</a:t>
            </a:fld>
            <a:endParaRPr lang="en-US"/>
          </a:p>
        </p:txBody>
      </p:sp>
    </p:spTree>
    <p:extLst>
      <p:ext uri="{BB962C8B-B14F-4D97-AF65-F5344CB8AC3E}">
        <p14:creationId xmlns:p14="http://schemas.microsoft.com/office/powerpoint/2010/main" val="304889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755058-3748-4789-932C-406F959161BA}" type="datetimeFigureOut">
              <a:rPr lang="en-US" smtClean="0"/>
              <a:pPr/>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F59F73-49C2-4E36-927E-F033D85C09C1}" type="slidenum">
              <a:rPr lang="en-US" smtClean="0"/>
              <a:pPr/>
              <a:t>‹#›</a:t>
            </a:fld>
            <a:endParaRPr lang="en-US"/>
          </a:p>
        </p:txBody>
      </p:sp>
    </p:spTree>
    <p:extLst>
      <p:ext uri="{BB962C8B-B14F-4D97-AF65-F5344CB8AC3E}">
        <p14:creationId xmlns:p14="http://schemas.microsoft.com/office/powerpoint/2010/main" val="959120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755058-3748-4789-932C-406F959161BA}" type="datetimeFigureOut">
              <a:rPr lang="en-US" smtClean="0"/>
              <a:pPr/>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F59F73-49C2-4E36-927E-F033D85C09C1}" type="slidenum">
              <a:rPr lang="en-US" smtClean="0"/>
              <a:pPr/>
              <a:t>‹#›</a:t>
            </a:fld>
            <a:endParaRPr lang="en-US"/>
          </a:p>
        </p:txBody>
      </p:sp>
    </p:spTree>
    <p:extLst>
      <p:ext uri="{BB962C8B-B14F-4D97-AF65-F5344CB8AC3E}">
        <p14:creationId xmlns:p14="http://schemas.microsoft.com/office/powerpoint/2010/main" val="3610949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755058-3748-4789-932C-406F959161BA}" type="datetimeFigureOut">
              <a:rPr lang="en-US" smtClean="0"/>
              <a:pPr/>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F59F73-49C2-4E36-927E-F033D85C09C1}" type="slidenum">
              <a:rPr lang="en-US" smtClean="0"/>
              <a:pPr/>
              <a:t>‹#›</a:t>
            </a:fld>
            <a:endParaRPr lang="en-US"/>
          </a:p>
        </p:txBody>
      </p:sp>
    </p:spTree>
    <p:extLst>
      <p:ext uri="{BB962C8B-B14F-4D97-AF65-F5344CB8AC3E}">
        <p14:creationId xmlns:p14="http://schemas.microsoft.com/office/powerpoint/2010/main" val="2626384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755058-3748-4789-932C-406F959161BA}" type="datetimeFigureOut">
              <a:rPr lang="en-US" smtClean="0"/>
              <a:pPr/>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F59F73-49C2-4E36-927E-F033D85C09C1}" type="slidenum">
              <a:rPr lang="en-US" smtClean="0"/>
              <a:pPr/>
              <a:t>‹#›</a:t>
            </a:fld>
            <a:endParaRPr lang="en-US"/>
          </a:p>
        </p:txBody>
      </p:sp>
    </p:spTree>
    <p:extLst>
      <p:ext uri="{BB962C8B-B14F-4D97-AF65-F5344CB8AC3E}">
        <p14:creationId xmlns:p14="http://schemas.microsoft.com/office/powerpoint/2010/main" val="712493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35067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bg1"/>
                </a:solidFill>
                <a:latin typeface="Segoe UI Black" pitchFamily="34" charset="0"/>
                <a:ea typeface="Segoe UI Black" pitchFamily="34" charset="0"/>
                <a:cs typeface="Segoe UI Black" pitchFamily="34" charset="0"/>
              </a:rPr>
              <a:t>Human – SITUATIONAL ETHICS</a:t>
            </a:r>
          </a:p>
        </p:txBody>
      </p:sp>
      <p:sp>
        <p:nvSpPr>
          <p:cNvPr id="4" name="Content Placeholder 3"/>
          <p:cNvSpPr>
            <a:spLocks noGrp="1"/>
          </p:cNvSpPr>
          <p:nvPr>
            <p:ph idx="1"/>
          </p:nvPr>
        </p:nvSpPr>
        <p:spPr>
          <a:xfrm>
            <a:off x="838199" y="1762125"/>
            <a:ext cx="11115675" cy="5095875"/>
          </a:xfrm>
        </p:spPr>
        <p:txBody>
          <a:bodyPr>
            <a:normAutofit/>
          </a:bodyPr>
          <a:lstStyle/>
          <a:p>
            <a:r>
              <a:rPr lang="en-US" sz="3200" b="1" dirty="0">
                <a:solidFill>
                  <a:srgbClr val="FFFF00"/>
                </a:solidFill>
                <a:ea typeface="Segoe UI Black" pitchFamily="34" charset="0"/>
                <a:cs typeface="Segoe UI Black" pitchFamily="34" charset="0"/>
              </a:rPr>
              <a:t>Religious </a:t>
            </a:r>
            <a:r>
              <a:rPr lang="en-US" sz="3200" b="1" dirty="0" err="1">
                <a:solidFill>
                  <a:srgbClr val="FFFF00"/>
                </a:solidFill>
                <a:ea typeface="Segoe UI Black" pitchFamily="34" charset="0"/>
                <a:cs typeface="Segoe UI Black" pitchFamily="34" charset="0"/>
              </a:rPr>
              <a:t>Situationism</a:t>
            </a:r>
            <a:endParaRPr lang="en-US" sz="3200" b="1" dirty="0">
              <a:solidFill>
                <a:srgbClr val="FFFF00"/>
              </a:solidFill>
              <a:ea typeface="Segoe UI Black" pitchFamily="34" charset="0"/>
              <a:cs typeface="Segoe UI Black" pitchFamily="34" charset="0"/>
            </a:endParaRPr>
          </a:p>
          <a:p>
            <a:pPr lvl="1"/>
            <a:r>
              <a:rPr lang="en-US" sz="2800" b="1" dirty="0">
                <a:solidFill>
                  <a:schemeClr val="bg1"/>
                </a:solidFill>
                <a:ea typeface="Segoe UI Black" pitchFamily="34" charset="0"/>
                <a:cs typeface="Segoe UI Black" pitchFamily="34" charset="0"/>
              </a:rPr>
              <a:t>Those who allege that the Bible actually endorses this code of action</a:t>
            </a:r>
          </a:p>
          <a:p>
            <a:endParaRPr lang="en-US" sz="1200" b="1" dirty="0">
              <a:solidFill>
                <a:schemeClr val="bg1"/>
              </a:solidFill>
              <a:ea typeface="Segoe UI Black" pitchFamily="34" charset="0"/>
              <a:cs typeface="Segoe UI Black" pitchFamily="34" charset="0"/>
            </a:endParaRPr>
          </a:p>
          <a:p>
            <a:r>
              <a:rPr lang="en-US" sz="3200" b="1" dirty="0">
                <a:solidFill>
                  <a:schemeClr val="bg1"/>
                </a:solidFill>
                <a:ea typeface="Segoe UI Black" pitchFamily="34" charset="0"/>
                <a:cs typeface="Segoe UI Black" pitchFamily="34" charset="0"/>
              </a:rPr>
              <a:t>Love is the sole factor in making moral judgments</a:t>
            </a:r>
          </a:p>
          <a:p>
            <a:endParaRPr lang="en-US" sz="800" b="1" dirty="0">
              <a:solidFill>
                <a:schemeClr val="bg1"/>
              </a:solidFill>
              <a:ea typeface="Segoe UI Black" pitchFamily="34" charset="0"/>
              <a:cs typeface="Segoe UI Black" pitchFamily="34" charset="0"/>
            </a:endParaRPr>
          </a:p>
          <a:p>
            <a:pPr marL="971550" lvl="1" indent="-514350">
              <a:buFont typeface="+mj-lt"/>
              <a:buAutoNum type="arabicParenR"/>
            </a:pPr>
            <a:r>
              <a:rPr lang="en-US" b="1" dirty="0">
                <a:solidFill>
                  <a:schemeClr val="bg1"/>
                </a:solidFill>
                <a:ea typeface="Segoe UI Black" pitchFamily="34" charset="0"/>
                <a:cs typeface="Segoe UI Black" pitchFamily="34" charset="0"/>
              </a:rPr>
              <a:t>Self-contradictory</a:t>
            </a:r>
          </a:p>
          <a:p>
            <a:pPr marL="457200" lvl="1" indent="0">
              <a:buNone/>
            </a:pPr>
            <a:endParaRPr lang="en-US" sz="1000" b="1" dirty="0">
              <a:solidFill>
                <a:schemeClr val="bg1"/>
              </a:solidFill>
              <a:ea typeface="Segoe UI Black" pitchFamily="34" charset="0"/>
              <a:cs typeface="Segoe UI Black" pitchFamily="34" charset="0"/>
            </a:endParaRPr>
          </a:p>
        </p:txBody>
      </p:sp>
      <p:pic>
        <p:nvPicPr>
          <p:cNvPr id="5" name="Picture 2" descr="Image result for human brain thinking"/>
          <p:cNvPicPr>
            <a:picLocks noChangeAspect="1" noChangeArrowheads="1"/>
          </p:cNvPicPr>
          <p:nvPr/>
        </p:nvPicPr>
        <p:blipFill>
          <a:blip r:embed="rId2" cstate="print"/>
          <a:srcRect/>
          <a:stretch>
            <a:fillRect/>
          </a:stretch>
        </p:blipFill>
        <p:spPr bwMode="auto">
          <a:xfrm>
            <a:off x="10166871" y="161925"/>
            <a:ext cx="1748904" cy="174307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bg1"/>
                </a:solidFill>
                <a:latin typeface="Segoe UI Black" pitchFamily="34" charset="0"/>
                <a:ea typeface="Segoe UI Black" pitchFamily="34" charset="0"/>
                <a:cs typeface="Segoe UI Black" pitchFamily="34" charset="0"/>
              </a:rPr>
              <a:t>Human – SITUATIONAL ETHICS</a:t>
            </a:r>
          </a:p>
        </p:txBody>
      </p:sp>
      <p:sp>
        <p:nvSpPr>
          <p:cNvPr id="4" name="Content Placeholder 3"/>
          <p:cNvSpPr>
            <a:spLocks noGrp="1"/>
          </p:cNvSpPr>
          <p:nvPr>
            <p:ph idx="1"/>
          </p:nvPr>
        </p:nvSpPr>
        <p:spPr>
          <a:xfrm>
            <a:off x="838199" y="1762125"/>
            <a:ext cx="11115675" cy="5095875"/>
          </a:xfrm>
        </p:spPr>
        <p:txBody>
          <a:bodyPr>
            <a:normAutofit/>
          </a:bodyPr>
          <a:lstStyle/>
          <a:p>
            <a:r>
              <a:rPr lang="en-US" sz="3200" b="1" dirty="0">
                <a:solidFill>
                  <a:srgbClr val="FFFF00"/>
                </a:solidFill>
                <a:ea typeface="Segoe UI Black" pitchFamily="34" charset="0"/>
                <a:cs typeface="Segoe UI Black" pitchFamily="34" charset="0"/>
              </a:rPr>
              <a:t>Religious </a:t>
            </a:r>
            <a:r>
              <a:rPr lang="en-US" sz="3200" b="1" dirty="0" err="1">
                <a:solidFill>
                  <a:srgbClr val="FFFF00"/>
                </a:solidFill>
                <a:ea typeface="Segoe UI Black" pitchFamily="34" charset="0"/>
                <a:cs typeface="Segoe UI Black" pitchFamily="34" charset="0"/>
              </a:rPr>
              <a:t>Situationism</a:t>
            </a:r>
            <a:endParaRPr lang="en-US" sz="3200" b="1" dirty="0">
              <a:solidFill>
                <a:srgbClr val="FFFF00"/>
              </a:solidFill>
              <a:ea typeface="Segoe UI Black" pitchFamily="34" charset="0"/>
              <a:cs typeface="Segoe UI Black" pitchFamily="34" charset="0"/>
            </a:endParaRPr>
          </a:p>
          <a:p>
            <a:pPr lvl="1"/>
            <a:r>
              <a:rPr lang="en-US" sz="2800" b="1" dirty="0">
                <a:solidFill>
                  <a:schemeClr val="bg1"/>
                </a:solidFill>
                <a:ea typeface="Segoe UI Black" pitchFamily="34" charset="0"/>
                <a:cs typeface="Segoe UI Black" pitchFamily="34" charset="0"/>
              </a:rPr>
              <a:t>Those who allege that the Bible actually endorses this code of action</a:t>
            </a:r>
          </a:p>
          <a:p>
            <a:endParaRPr lang="en-US" sz="1200" b="1" dirty="0">
              <a:solidFill>
                <a:schemeClr val="bg1"/>
              </a:solidFill>
              <a:ea typeface="Segoe UI Black" pitchFamily="34" charset="0"/>
              <a:cs typeface="Segoe UI Black" pitchFamily="34" charset="0"/>
            </a:endParaRPr>
          </a:p>
          <a:p>
            <a:r>
              <a:rPr lang="en-US" sz="4000" b="1" dirty="0">
                <a:solidFill>
                  <a:schemeClr val="bg1"/>
                </a:solidFill>
                <a:ea typeface="Segoe UI Black" pitchFamily="34" charset="0"/>
                <a:cs typeface="Segoe UI Black" pitchFamily="34" charset="0"/>
              </a:rPr>
              <a:t>Self-Contradictory…</a:t>
            </a:r>
          </a:p>
          <a:p>
            <a:pPr marL="0" indent="0">
              <a:buNone/>
            </a:pPr>
            <a:r>
              <a:rPr lang="en-US" dirty="0">
                <a:solidFill>
                  <a:schemeClr val="bg1"/>
                </a:solidFill>
                <a:ea typeface="Segoe UI Black" pitchFamily="34" charset="0"/>
                <a:cs typeface="Segoe UI Black" pitchFamily="34" charset="0"/>
              </a:rPr>
              <a:t>This view contends that there are no rules except the rule of love. But what if, in a certain situation, one decides that love is not the appropriate course of action? According to the </a:t>
            </a:r>
            <a:r>
              <a:rPr lang="en-US" dirty="0" err="1">
                <a:solidFill>
                  <a:schemeClr val="bg1"/>
                </a:solidFill>
                <a:ea typeface="Segoe UI Black" pitchFamily="34" charset="0"/>
                <a:cs typeface="Segoe UI Black" pitchFamily="34" charset="0"/>
              </a:rPr>
              <a:t>situationist</a:t>
            </a:r>
            <a:r>
              <a:rPr lang="en-US" dirty="0">
                <a:solidFill>
                  <a:schemeClr val="bg1"/>
                </a:solidFill>
                <a:ea typeface="Segoe UI Black" pitchFamily="34" charset="0"/>
                <a:cs typeface="Segoe UI Black" pitchFamily="34" charset="0"/>
              </a:rPr>
              <a:t>, there are no absolutes – except that one absolutely must love in all situations.</a:t>
            </a:r>
          </a:p>
          <a:p>
            <a:pPr marL="0" indent="0" algn="ctr">
              <a:buNone/>
            </a:pPr>
            <a:endParaRPr lang="en-US" sz="1200" dirty="0">
              <a:solidFill>
                <a:schemeClr val="bg1"/>
              </a:solidFill>
              <a:ea typeface="Segoe UI Black" pitchFamily="34" charset="0"/>
              <a:cs typeface="Segoe UI Black" pitchFamily="34" charset="0"/>
            </a:endParaRPr>
          </a:p>
          <a:p>
            <a:pPr marL="0" indent="0" algn="ctr">
              <a:buNone/>
            </a:pPr>
            <a:r>
              <a:rPr lang="en-US" dirty="0">
                <a:solidFill>
                  <a:schemeClr val="bg1"/>
                </a:solidFill>
                <a:ea typeface="Segoe UI Black" pitchFamily="34" charset="0"/>
                <a:cs typeface="Segoe UI Black" pitchFamily="34" charset="0"/>
              </a:rPr>
              <a:t>What is the standard that this mandate is defended?</a:t>
            </a:r>
          </a:p>
          <a:p>
            <a:pPr marL="0" indent="0">
              <a:buNone/>
            </a:pPr>
            <a:endParaRPr lang="en-US" sz="800" b="1" dirty="0">
              <a:solidFill>
                <a:schemeClr val="bg1"/>
              </a:solidFill>
              <a:ea typeface="Segoe UI Black" pitchFamily="34" charset="0"/>
              <a:cs typeface="Segoe UI Black" pitchFamily="34" charset="0"/>
            </a:endParaRPr>
          </a:p>
        </p:txBody>
      </p:sp>
      <p:pic>
        <p:nvPicPr>
          <p:cNvPr id="5" name="Picture 2" descr="Image result for human brain thinking"/>
          <p:cNvPicPr>
            <a:picLocks noChangeAspect="1" noChangeArrowheads="1"/>
          </p:cNvPicPr>
          <p:nvPr/>
        </p:nvPicPr>
        <p:blipFill>
          <a:blip r:embed="rId2" cstate="print"/>
          <a:srcRect/>
          <a:stretch>
            <a:fillRect/>
          </a:stretch>
        </p:blipFill>
        <p:spPr bwMode="auto">
          <a:xfrm>
            <a:off x="10166871" y="161925"/>
            <a:ext cx="1748904" cy="1743075"/>
          </a:xfrm>
          <a:prstGeom prst="rect">
            <a:avLst/>
          </a:prstGeom>
          <a:noFill/>
        </p:spPr>
      </p:pic>
    </p:spTree>
    <p:extLst>
      <p:ext uri="{BB962C8B-B14F-4D97-AF65-F5344CB8AC3E}">
        <p14:creationId xmlns:p14="http://schemas.microsoft.com/office/powerpoint/2010/main" val="26008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bg1"/>
                </a:solidFill>
                <a:latin typeface="Segoe UI Black" pitchFamily="34" charset="0"/>
                <a:ea typeface="Segoe UI Black" pitchFamily="34" charset="0"/>
                <a:cs typeface="Segoe UI Black" pitchFamily="34" charset="0"/>
              </a:rPr>
              <a:t>Human – SITUATIONAL ETHICS</a:t>
            </a:r>
          </a:p>
        </p:txBody>
      </p:sp>
      <p:sp>
        <p:nvSpPr>
          <p:cNvPr id="4" name="Content Placeholder 3"/>
          <p:cNvSpPr>
            <a:spLocks noGrp="1"/>
          </p:cNvSpPr>
          <p:nvPr>
            <p:ph idx="1"/>
          </p:nvPr>
        </p:nvSpPr>
        <p:spPr>
          <a:xfrm>
            <a:off x="838199" y="1762125"/>
            <a:ext cx="11115675" cy="5095875"/>
          </a:xfrm>
        </p:spPr>
        <p:txBody>
          <a:bodyPr>
            <a:normAutofit/>
          </a:bodyPr>
          <a:lstStyle/>
          <a:p>
            <a:r>
              <a:rPr lang="en-US" sz="3200" b="1" dirty="0">
                <a:solidFill>
                  <a:srgbClr val="FFFF00"/>
                </a:solidFill>
                <a:ea typeface="Segoe UI Black" pitchFamily="34" charset="0"/>
                <a:cs typeface="Segoe UI Black" pitchFamily="34" charset="0"/>
              </a:rPr>
              <a:t>Religious </a:t>
            </a:r>
            <a:r>
              <a:rPr lang="en-US" sz="3200" b="1" dirty="0" err="1">
                <a:solidFill>
                  <a:srgbClr val="FFFF00"/>
                </a:solidFill>
                <a:ea typeface="Segoe UI Black" pitchFamily="34" charset="0"/>
                <a:cs typeface="Segoe UI Black" pitchFamily="34" charset="0"/>
              </a:rPr>
              <a:t>Situationism</a:t>
            </a:r>
            <a:endParaRPr lang="en-US" sz="3200" b="1" dirty="0">
              <a:solidFill>
                <a:srgbClr val="FFFF00"/>
              </a:solidFill>
              <a:ea typeface="Segoe UI Black" pitchFamily="34" charset="0"/>
              <a:cs typeface="Segoe UI Black" pitchFamily="34" charset="0"/>
            </a:endParaRPr>
          </a:p>
          <a:p>
            <a:pPr lvl="1"/>
            <a:r>
              <a:rPr lang="en-US" sz="2800" b="1" dirty="0">
                <a:solidFill>
                  <a:schemeClr val="bg1"/>
                </a:solidFill>
                <a:ea typeface="Segoe UI Black" pitchFamily="34" charset="0"/>
                <a:cs typeface="Segoe UI Black" pitchFamily="34" charset="0"/>
              </a:rPr>
              <a:t>Those who allege that the Bible actually endorses this code of action</a:t>
            </a:r>
          </a:p>
          <a:p>
            <a:endParaRPr lang="en-US" sz="1200" b="1" dirty="0">
              <a:solidFill>
                <a:schemeClr val="bg1"/>
              </a:solidFill>
              <a:ea typeface="Segoe UI Black" pitchFamily="34" charset="0"/>
              <a:cs typeface="Segoe UI Black" pitchFamily="34" charset="0"/>
            </a:endParaRPr>
          </a:p>
          <a:p>
            <a:r>
              <a:rPr lang="en-US" sz="3200" b="1" dirty="0">
                <a:solidFill>
                  <a:schemeClr val="bg1"/>
                </a:solidFill>
                <a:ea typeface="Segoe UI Black" pitchFamily="34" charset="0"/>
                <a:cs typeface="Segoe UI Black" pitchFamily="34" charset="0"/>
              </a:rPr>
              <a:t>Love is the sole factor in making moral judgments</a:t>
            </a:r>
          </a:p>
          <a:p>
            <a:endParaRPr lang="en-US" sz="800" b="1" dirty="0">
              <a:solidFill>
                <a:schemeClr val="bg1"/>
              </a:solidFill>
              <a:ea typeface="Segoe UI Black" pitchFamily="34" charset="0"/>
              <a:cs typeface="Segoe UI Black" pitchFamily="34" charset="0"/>
            </a:endParaRPr>
          </a:p>
          <a:p>
            <a:pPr marL="971550" lvl="1" indent="-514350">
              <a:buFont typeface="+mj-lt"/>
              <a:buAutoNum type="arabicParenR"/>
            </a:pPr>
            <a:r>
              <a:rPr lang="en-US" b="1" dirty="0">
                <a:solidFill>
                  <a:schemeClr val="bg1"/>
                </a:solidFill>
                <a:ea typeface="Segoe UI Black" pitchFamily="34" charset="0"/>
                <a:cs typeface="Segoe UI Black" pitchFamily="34" charset="0"/>
              </a:rPr>
              <a:t>Self-contradictory</a:t>
            </a:r>
          </a:p>
          <a:p>
            <a:pPr marL="971550" lvl="1" indent="-514350">
              <a:buFont typeface="+mj-lt"/>
              <a:buAutoNum type="arabicParenR"/>
            </a:pPr>
            <a:endParaRPr lang="en-US" sz="1000" b="1" dirty="0">
              <a:solidFill>
                <a:schemeClr val="bg1"/>
              </a:solidFill>
              <a:ea typeface="Segoe UI Black" pitchFamily="34" charset="0"/>
              <a:cs typeface="Segoe UI Black" pitchFamily="34" charset="0"/>
            </a:endParaRPr>
          </a:p>
          <a:p>
            <a:pPr marL="971550" lvl="1" indent="-514350">
              <a:buAutoNum type="arabicParenR" startAt="2"/>
            </a:pPr>
            <a:r>
              <a:rPr lang="en-US" b="1" dirty="0" err="1">
                <a:solidFill>
                  <a:schemeClr val="bg1"/>
                </a:solidFill>
                <a:ea typeface="Segoe UI Black" pitchFamily="34" charset="0"/>
                <a:cs typeface="Segoe UI Black" pitchFamily="34" charset="0"/>
              </a:rPr>
              <a:t>Situationist’s</a:t>
            </a:r>
            <a:r>
              <a:rPr lang="en-US" b="1" dirty="0">
                <a:solidFill>
                  <a:schemeClr val="bg1"/>
                </a:solidFill>
                <a:ea typeface="Segoe UI Black" pitchFamily="34" charset="0"/>
                <a:cs typeface="Segoe UI Black" pitchFamily="34" charset="0"/>
              </a:rPr>
              <a:t> “love” is purely subjective</a:t>
            </a:r>
          </a:p>
          <a:p>
            <a:pPr marL="457200" lvl="1" indent="0">
              <a:buNone/>
            </a:pPr>
            <a:endParaRPr lang="en-US" sz="1000" b="1" dirty="0">
              <a:solidFill>
                <a:schemeClr val="bg1"/>
              </a:solidFill>
              <a:ea typeface="Segoe UI Black" pitchFamily="34" charset="0"/>
              <a:cs typeface="Segoe UI Black" pitchFamily="34" charset="0"/>
            </a:endParaRPr>
          </a:p>
        </p:txBody>
      </p:sp>
      <p:pic>
        <p:nvPicPr>
          <p:cNvPr id="5" name="Picture 2" descr="Image result for human brain thinking"/>
          <p:cNvPicPr>
            <a:picLocks noChangeAspect="1" noChangeArrowheads="1"/>
          </p:cNvPicPr>
          <p:nvPr/>
        </p:nvPicPr>
        <p:blipFill>
          <a:blip r:embed="rId2" cstate="print"/>
          <a:srcRect/>
          <a:stretch>
            <a:fillRect/>
          </a:stretch>
        </p:blipFill>
        <p:spPr bwMode="auto">
          <a:xfrm>
            <a:off x="10166871" y="161925"/>
            <a:ext cx="1748904" cy="1743075"/>
          </a:xfrm>
          <a:prstGeom prst="rect">
            <a:avLst/>
          </a:prstGeom>
          <a:noFill/>
        </p:spPr>
      </p:pic>
    </p:spTree>
    <p:extLst>
      <p:ext uri="{BB962C8B-B14F-4D97-AF65-F5344CB8AC3E}">
        <p14:creationId xmlns:p14="http://schemas.microsoft.com/office/powerpoint/2010/main" val="816344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bg1"/>
                </a:solidFill>
                <a:latin typeface="Segoe UI Black" pitchFamily="34" charset="0"/>
                <a:ea typeface="Segoe UI Black" pitchFamily="34" charset="0"/>
                <a:cs typeface="Segoe UI Black" pitchFamily="34" charset="0"/>
              </a:rPr>
              <a:t>Human – SITUATIONAL ETHICS</a:t>
            </a:r>
          </a:p>
        </p:txBody>
      </p:sp>
      <p:sp>
        <p:nvSpPr>
          <p:cNvPr id="4" name="Content Placeholder 3"/>
          <p:cNvSpPr>
            <a:spLocks noGrp="1"/>
          </p:cNvSpPr>
          <p:nvPr>
            <p:ph idx="1"/>
          </p:nvPr>
        </p:nvSpPr>
        <p:spPr>
          <a:xfrm>
            <a:off x="838199" y="1762125"/>
            <a:ext cx="11115675" cy="5095875"/>
          </a:xfrm>
        </p:spPr>
        <p:txBody>
          <a:bodyPr>
            <a:normAutofit/>
          </a:bodyPr>
          <a:lstStyle/>
          <a:p>
            <a:r>
              <a:rPr lang="en-US" sz="3200" b="1" dirty="0">
                <a:solidFill>
                  <a:srgbClr val="FFFF00"/>
                </a:solidFill>
                <a:ea typeface="Segoe UI Black" pitchFamily="34" charset="0"/>
                <a:cs typeface="Segoe UI Black" pitchFamily="34" charset="0"/>
              </a:rPr>
              <a:t>Religious </a:t>
            </a:r>
            <a:r>
              <a:rPr lang="en-US" sz="3200" b="1" dirty="0" err="1">
                <a:solidFill>
                  <a:srgbClr val="FFFF00"/>
                </a:solidFill>
                <a:ea typeface="Segoe UI Black" pitchFamily="34" charset="0"/>
                <a:cs typeface="Segoe UI Black" pitchFamily="34" charset="0"/>
              </a:rPr>
              <a:t>Situationism</a:t>
            </a:r>
            <a:endParaRPr lang="en-US" sz="3200" b="1" dirty="0">
              <a:solidFill>
                <a:srgbClr val="FFFF00"/>
              </a:solidFill>
              <a:ea typeface="Segoe UI Black" pitchFamily="34" charset="0"/>
              <a:cs typeface="Segoe UI Black" pitchFamily="34" charset="0"/>
            </a:endParaRPr>
          </a:p>
          <a:p>
            <a:pPr lvl="1"/>
            <a:r>
              <a:rPr lang="en-US" sz="2800" b="1" dirty="0">
                <a:solidFill>
                  <a:schemeClr val="bg1"/>
                </a:solidFill>
                <a:ea typeface="Segoe UI Black" pitchFamily="34" charset="0"/>
                <a:cs typeface="Segoe UI Black" pitchFamily="34" charset="0"/>
              </a:rPr>
              <a:t>Those who allege that the Bible actually endorses this code of action</a:t>
            </a:r>
          </a:p>
          <a:p>
            <a:endParaRPr lang="en-US" sz="1200" b="1" dirty="0">
              <a:solidFill>
                <a:schemeClr val="bg1"/>
              </a:solidFill>
              <a:ea typeface="Segoe UI Black" pitchFamily="34" charset="0"/>
              <a:cs typeface="Segoe UI Black" pitchFamily="34" charset="0"/>
            </a:endParaRPr>
          </a:p>
          <a:p>
            <a:r>
              <a:rPr lang="en-US" sz="4000" b="1" dirty="0">
                <a:solidFill>
                  <a:schemeClr val="bg1"/>
                </a:solidFill>
                <a:ea typeface="Segoe UI Black" pitchFamily="34" charset="0"/>
                <a:cs typeface="Segoe UI Black" pitchFamily="34" charset="0"/>
              </a:rPr>
              <a:t>Love is Purely Subjective…</a:t>
            </a:r>
          </a:p>
          <a:p>
            <a:pPr marL="0" indent="0">
              <a:buNone/>
            </a:pPr>
            <a:r>
              <a:rPr lang="en-US" dirty="0" err="1">
                <a:solidFill>
                  <a:schemeClr val="bg1"/>
                </a:solidFill>
                <a:ea typeface="Segoe UI Black" pitchFamily="34" charset="0"/>
                <a:cs typeface="Segoe UI Black" pitchFamily="34" charset="0"/>
              </a:rPr>
              <a:t>Situationist</a:t>
            </a:r>
            <a:r>
              <a:rPr lang="en-US" dirty="0">
                <a:solidFill>
                  <a:schemeClr val="bg1"/>
                </a:solidFill>
                <a:ea typeface="Segoe UI Black" pitchFamily="34" charset="0"/>
                <a:cs typeface="Segoe UI Black" pitchFamily="34" charset="0"/>
              </a:rPr>
              <a:t> decides what love is in any given context. Situation ethics removes God from the throne as the </a:t>
            </a:r>
            <a:r>
              <a:rPr lang="en-US" dirty="0" err="1">
                <a:solidFill>
                  <a:schemeClr val="bg1"/>
                </a:solidFill>
                <a:ea typeface="Segoe UI Black" pitchFamily="34" charset="0"/>
                <a:cs typeface="Segoe UI Black" pitchFamily="34" charset="0"/>
              </a:rPr>
              <a:t>moal</a:t>
            </a:r>
            <a:r>
              <a:rPr lang="en-US" dirty="0">
                <a:solidFill>
                  <a:schemeClr val="bg1"/>
                </a:solidFill>
                <a:ea typeface="Segoe UI Black" pitchFamily="34" charset="0"/>
                <a:cs typeface="Segoe UI Black" pitchFamily="34" charset="0"/>
              </a:rPr>
              <a:t> sovereign of the universe, and substitutes man in His place. </a:t>
            </a:r>
            <a:r>
              <a:rPr lang="en-US" dirty="0" err="1">
                <a:solidFill>
                  <a:schemeClr val="bg1"/>
                </a:solidFill>
                <a:ea typeface="Segoe UI Black" pitchFamily="34" charset="0"/>
                <a:cs typeface="Segoe UI Black" pitchFamily="34" charset="0"/>
              </a:rPr>
              <a:t>Situatinionism</a:t>
            </a:r>
            <a:r>
              <a:rPr lang="en-US" dirty="0">
                <a:solidFill>
                  <a:schemeClr val="bg1"/>
                </a:solidFill>
                <a:ea typeface="Segoe UI Black" pitchFamily="34" charset="0"/>
                <a:cs typeface="Segoe UI Black" pitchFamily="34" charset="0"/>
              </a:rPr>
              <a:t> completely ignores the biblical view that mere mortals are void of sufficient wisdom to guide their earthly activity (Jer. 10:23)</a:t>
            </a:r>
          </a:p>
          <a:p>
            <a:pPr marL="0" indent="0" algn="ctr">
              <a:buNone/>
            </a:pPr>
            <a:endParaRPr lang="en-US" sz="1200" dirty="0">
              <a:solidFill>
                <a:schemeClr val="bg1"/>
              </a:solidFill>
              <a:ea typeface="Segoe UI Black" pitchFamily="34" charset="0"/>
              <a:cs typeface="Segoe UI Black" pitchFamily="34" charset="0"/>
            </a:endParaRPr>
          </a:p>
          <a:p>
            <a:pPr marL="0" indent="0">
              <a:buNone/>
            </a:pPr>
            <a:endParaRPr lang="en-US" sz="800" b="1" dirty="0">
              <a:solidFill>
                <a:schemeClr val="bg1"/>
              </a:solidFill>
              <a:ea typeface="Segoe UI Black" pitchFamily="34" charset="0"/>
              <a:cs typeface="Segoe UI Black" pitchFamily="34" charset="0"/>
            </a:endParaRPr>
          </a:p>
        </p:txBody>
      </p:sp>
      <p:pic>
        <p:nvPicPr>
          <p:cNvPr id="5" name="Picture 2" descr="Image result for human brain thinking"/>
          <p:cNvPicPr>
            <a:picLocks noChangeAspect="1" noChangeArrowheads="1"/>
          </p:cNvPicPr>
          <p:nvPr/>
        </p:nvPicPr>
        <p:blipFill>
          <a:blip r:embed="rId2" cstate="print"/>
          <a:srcRect/>
          <a:stretch>
            <a:fillRect/>
          </a:stretch>
        </p:blipFill>
        <p:spPr bwMode="auto">
          <a:xfrm>
            <a:off x="10166871" y="161925"/>
            <a:ext cx="1748904" cy="1743075"/>
          </a:xfrm>
          <a:prstGeom prst="rect">
            <a:avLst/>
          </a:prstGeom>
          <a:noFill/>
        </p:spPr>
      </p:pic>
    </p:spTree>
    <p:extLst>
      <p:ext uri="{BB962C8B-B14F-4D97-AF65-F5344CB8AC3E}">
        <p14:creationId xmlns:p14="http://schemas.microsoft.com/office/powerpoint/2010/main" val="2564427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bg1"/>
                </a:solidFill>
                <a:latin typeface="Segoe UI Black" pitchFamily="34" charset="0"/>
                <a:ea typeface="Segoe UI Black" pitchFamily="34" charset="0"/>
                <a:cs typeface="Segoe UI Black" pitchFamily="34" charset="0"/>
              </a:rPr>
              <a:t>Human – SITUATIONAL ETHICS</a:t>
            </a:r>
          </a:p>
        </p:txBody>
      </p:sp>
      <p:sp>
        <p:nvSpPr>
          <p:cNvPr id="4" name="Content Placeholder 3"/>
          <p:cNvSpPr>
            <a:spLocks noGrp="1"/>
          </p:cNvSpPr>
          <p:nvPr>
            <p:ph idx="1"/>
          </p:nvPr>
        </p:nvSpPr>
        <p:spPr>
          <a:xfrm>
            <a:off x="838199" y="1762125"/>
            <a:ext cx="11115675" cy="5095875"/>
          </a:xfrm>
        </p:spPr>
        <p:txBody>
          <a:bodyPr>
            <a:normAutofit/>
          </a:bodyPr>
          <a:lstStyle/>
          <a:p>
            <a:r>
              <a:rPr lang="en-US" sz="3200" b="1" dirty="0">
                <a:solidFill>
                  <a:srgbClr val="FFFF00"/>
                </a:solidFill>
                <a:ea typeface="Segoe UI Black" pitchFamily="34" charset="0"/>
                <a:cs typeface="Segoe UI Black" pitchFamily="34" charset="0"/>
              </a:rPr>
              <a:t>Religious </a:t>
            </a:r>
            <a:r>
              <a:rPr lang="en-US" sz="3200" b="1" dirty="0" err="1">
                <a:solidFill>
                  <a:srgbClr val="FFFF00"/>
                </a:solidFill>
                <a:ea typeface="Segoe UI Black" pitchFamily="34" charset="0"/>
                <a:cs typeface="Segoe UI Black" pitchFamily="34" charset="0"/>
              </a:rPr>
              <a:t>Situationism</a:t>
            </a:r>
            <a:endParaRPr lang="en-US" sz="3200" b="1" dirty="0">
              <a:solidFill>
                <a:srgbClr val="FFFF00"/>
              </a:solidFill>
              <a:ea typeface="Segoe UI Black" pitchFamily="34" charset="0"/>
              <a:cs typeface="Segoe UI Black" pitchFamily="34" charset="0"/>
            </a:endParaRPr>
          </a:p>
          <a:p>
            <a:pPr lvl="1"/>
            <a:r>
              <a:rPr lang="en-US" sz="2800" b="1" dirty="0">
                <a:solidFill>
                  <a:schemeClr val="bg1"/>
                </a:solidFill>
                <a:ea typeface="Segoe UI Black" pitchFamily="34" charset="0"/>
                <a:cs typeface="Segoe UI Black" pitchFamily="34" charset="0"/>
              </a:rPr>
              <a:t>Those who allege that the Bible actually endorses this code of action</a:t>
            </a:r>
          </a:p>
          <a:p>
            <a:endParaRPr lang="en-US" sz="1200" b="1" dirty="0">
              <a:solidFill>
                <a:schemeClr val="bg1"/>
              </a:solidFill>
              <a:ea typeface="Segoe UI Black" pitchFamily="34" charset="0"/>
              <a:cs typeface="Segoe UI Black" pitchFamily="34" charset="0"/>
            </a:endParaRPr>
          </a:p>
          <a:p>
            <a:r>
              <a:rPr lang="en-US" sz="3200" b="1" dirty="0">
                <a:solidFill>
                  <a:schemeClr val="bg1"/>
                </a:solidFill>
                <a:ea typeface="Segoe UI Black" pitchFamily="34" charset="0"/>
                <a:cs typeface="Segoe UI Black" pitchFamily="34" charset="0"/>
              </a:rPr>
              <a:t>Love is the sole factor in making moral judgments</a:t>
            </a:r>
          </a:p>
          <a:p>
            <a:endParaRPr lang="en-US" sz="800" b="1" dirty="0">
              <a:solidFill>
                <a:schemeClr val="bg1"/>
              </a:solidFill>
              <a:ea typeface="Segoe UI Black" pitchFamily="34" charset="0"/>
              <a:cs typeface="Segoe UI Black" pitchFamily="34" charset="0"/>
            </a:endParaRPr>
          </a:p>
          <a:p>
            <a:pPr marL="971550" lvl="1" indent="-514350">
              <a:buFont typeface="+mj-lt"/>
              <a:buAutoNum type="arabicParenR"/>
            </a:pPr>
            <a:r>
              <a:rPr lang="en-US" b="1" dirty="0">
                <a:solidFill>
                  <a:schemeClr val="bg1"/>
                </a:solidFill>
                <a:ea typeface="Segoe UI Black" pitchFamily="34" charset="0"/>
                <a:cs typeface="Segoe UI Black" pitchFamily="34" charset="0"/>
              </a:rPr>
              <a:t>Self-contradictory</a:t>
            </a:r>
          </a:p>
          <a:p>
            <a:pPr marL="971550" lvl="1" indent="-514350">
              <a:buFont typeface="+mj-lt"/>
              <a:buAutoNum type="arabicParenR"/>
            </a:pPr>
            <a:endParaRPr lang="en-US" sz="1000" b="1" dirty="0">
              <a:solidFill>
                <a:schemeClr val="bg1"/>
              </a:solidFill>
              <a:ea typeface="Segoe UI Black" pitchFamily="34" charset="0"/>
              <a:cs typeface="Segoe UI Black" pitchFamily="34" charset="0"/>
            </a:endParaRPr>
          </a:p>
          <a:p>
            <a:pPr marL="971550" lvl="1" indent="-514350">
              <a:buAutoNum type="arabicParenR" startAt="2"/>
            </a:pPr>
            <a:r>
              <a:rPr lang="en-US" b="1" dirty="0" err="1">
                <a:solidFill>
                  <a:schemeClr val="bg1"/>
                </a:solidFill>
                <a:ea typeface="Segoe UI Black" pitchFamily="34" charset="0"/>
                <a:cs typeface="Segoe UI Black" pitchFamily="34" charset="0"/>
              </a:rPr>
              <a:t>Situationist’s</a:t>
            </a:r>
            <a:r>
              <a:rPr lang="en-US" b="1" dirty="0">
                <a:solidFill>
                  <a:schemeClr val="bg1"/>
                </a:solidFill>
                <a:ea typeface="Segoe UI Black" pitchFamily="34" charset="0"/>
                <a:cs typeface="Segoe UI Black" pitchFamily="34" charset="0"/>
              </a:rPr>
              <a:t> “love” is purely subjective</a:t>
            </a:r>
          </a:p>
          <a:p>
            <a:pPr marL="971550" lvl="1" indent="-514350">
              <a:buAutoNum type="arabicParenR" startAt="2"/>
            </a:pPr>
            <a:endParaRPr lang="en-US" sz="1000" b="1" dirty="0">
              <a:solidFill>
                <a:schemeClr val="bg1"/>
              </a:solidFill>
              <a:ea typeface="Segoe UI Black" pitchFamily="34" charset="0"/>
              <a:cs typeface="Segoe UI Black" pitchFamily="34" charset="0"/>
            </a:endParaRPr>
          </a:p>
          <a:p>
            <a:pPr marL="971550" lvl="1" indent="-514350">
              <a:buAutoNum type="arabicParenR" startAt="3"/>
            </a:pPr>
            <a:r>
              <a:rPr lang="en-US" b="1" dirty="0">
                <a:solidFill>
                  <a:schemeClr val="bg1"/>
                </a:solidFill>
                <a:ea typeface="Segoe UI Black" pitchFamily="34" charset="0"/>
                <a:cs typeface="Segoe UI Black" pitchFamily="34" charset="0"/>
              </a:rPr>
              <a:t>Ideology assumes that “love” is some sort of ambiguous, no-rule essence that is a cure-all for moral problems.</a:t>
            </a:r>
          </a:p>
          <a:p>
            <a:pPr marL="971550" lvl="1" indent="-514350">
              <a:buNone/>
            </a:pPr>
            <a:endParaRPr lang="en-US" sz="1000" b="1" dirty="0">
              <a:solidFill>
                <a:schemeClr val="bg1"/>
              </a:solidFill>
              <a:ea typeface="Segoe UI Black" pitchFamily="34" charset="0"/>
              <a:cs typeface="Segoe UI Black" pitchFamily="34" charset="0"/>
            </a:endParaRPr>
          </a:p>
        </p:txBody>
      </p:sp>
      <p:pic>
        <p:nvPicPr>
          <p:cNvPr id="5" name="Picture 2" descr="Image result for human brain thinking"/>
          <p:cNvPicPr>
            <a:picLocks noChangeAspect="1" noChangeArrowheads="1"/>
          </p:cNvPicPr>
          <p:nvPr/>
        </p:nvPicPr>
        <p:blipFill>
          <a:blip r:embed="rId2" cstate="print"/>
          <a:srcRect/>
          <a:stretch>
            <a:fillRect/>
          </a:stretch>
        </p:blipFill>
        <p:spPr bwMode="auto">
          <a:xfrm>
            <a:off x="10166871" y="161925"/>
            <a:ext cx="1748904" cy="1743075"/>
          </a:xfrm>
          <a:prstGeom prst="rect">
            <a:avLst/>
          </a:prstGeom>
          <a:noFill/>
        </p:spPr>
      </p:pic>
    </p:spTree>
    <p:extLst>
      <p:ext uri="{BB962C8B-B14F-4D97-AF65-F5344CB8AC3E}">
        <p14:creationId xmlns:p14="http://schemas.microsoft.com/office/powerpoint/2010/main" val="3906578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bg1"/>
                </a:solidFill>
                <a:latin typeface="Segoe UI Black" pitchFamily="34" charset="0"/>
                <a:ea typeface="Segoe UI Black" pitchFamily="34" charset="0"/>
                <a:cs typeface="Segoe UI Black" pitchFamily="34" charset="0"/>
              </a:rPr>
              <a:t>Human – SITUATIONAL ETHICS</a:t>
            </a:r>
          </a:p>
        </p:txBody>
      </p:sp>
      <p:sp>
        <p:nvSpPr>
          <p:cNvPr id="4" name="Content Placeholder 3"/>
          <p:cNvSpPr>
            <a:spLocks noGrp="1"/>
          </p:cNvSpPr>
          <p:nvPr>
            <p:ph idx="1"/>
          </p:nvPr>
        </p:nvSpPr>
        <p:spPr>
          <a:xfrm>
            <a:off x="543339" y="1762125"/>
            <a:ext cx="11410535" cy="5095875"/>
          </a:xfrm>
        </p:spPr>
        <p:txBody>
          <a:bodyPr>
            <a:normAutofit/>
          </a:bodyPr>
          <a:lstStyle/>
          <a:p>
            <a:r>
              <a:rPr lang="en-US" sz="3200" b="1" dirty="0">
                <a:solidFill>
                  <a:srgbClr val="FFFF00"/>
                </a:solidFill>
                <a:ea typeface="Segoe UI Black" pitchFamily="34" charset="0"/>
                <a:cs typeface="Segoe UI Black" pitchFamily="34" charset="0"/>
              </a:rPr>
              <a:t>Religious </a:t>
            </a:r>
            <a:r>
              <a:rPr lang="en-US" sz="3200" b="1" dirty="0" err="1">
                <a:solidFill>
                  <a:srgbClr val="FFFF00"/>
                </a:solidFill>
                <a:ea typeface="Segoe UI Black" pitchFamily="34" charset="0"/>
                <a:cs typeface="Segoe UI Black" pitchFamily="34" charset="0"/>
              </a:rPr>
              <a:t>Situationism</a:t>
            </a:r>
            <a:endParaRPr lang="en-US" sz="3200" b="1" dirty="0">
              <a:solidFill>
                <a:srgbClr val="FFFF00"/>
              </a:solidFill>
              <a:ea typeface="Segoe UI Black" pitchFamily="34" charset="0"/>
              <a:cs typeface="Segoe UI Black" pitchFamily="34" charset="0"/>
            </a:endParaRPr>
          </a:p>
          <a:p>
            <a:pPr lvl="1"/>
            <a:r>
              <a:rPr lang="en-US" sz="2800" b="1" dirty="0">
                <a:solidFill>
                  <a:schemeClr val="bg1"/>
                </a:solidFill>
                <a:ea typeface="Segoe UI Black" pitchFamily="34" charset="0"/>
                <a:cs typeface="Segoe UI Black" pitchFamily="34" charset="0"/>
              </a:rPr>
              <a:t>Those who allege that the Bible actually endorses this code of action</a:t>
            </a:r>
          </a:p>
          <a:p>
            <a:endParaRPr lang="en-US" sz="1200" b="1" dirty="0">
              <a:solidFill>
                <a:schemeClr val="bg1"/>
              </a:solidFill>
              <a:ea typeface="Segoe UI Black" pitchFamily="34" charset="0"/>
              <a:cs typeface="Segoe UI Black" pitchFamily="34" charset="0"/>
            </a:endParaRPr>
          </a:p>
          <a:p>
            <a:r>
              <a:rPr lang="en-US" sz="4000" b="1" dirty="0">
                <a:solidFill>
                  <a:schemeClr val="bg1"/>
                </a:solidFill>
                <a:ea typeface="Segoe UI Black" pitchFamily="34" charset="0"/>
                <a:cs typeface="Segoe UI Black" pitchFamily="34" charset="0"/>
              </a:rPr>
              <a:t>Ideology…</a:t>
            </a:r>
          </a:p>
          <a:p>
            <a:pPr marL="0" indent="0">
              <a:buNone/>
            </a:pPr>
            <a:r>
              <a:rPr lang="en-US" dirty="0">
                <a:solidFill>
                  <a:schemeClr val="bg1"/>
                </a:solidFill>
                <a:ea typeface="Segoe UI Black" pitchFamily="34" charset="0"/>
                <a:cs typeface="Segoe UI Black" pitchFamily="34" charset="0"/>
              </a:rPr>
              <a:t>This ideology assumes that “love” is some sort of ambiguous, no-rule essence that is the cure all for moral problems. That is like suggesting that two football teams play a game in which there will be no rules except “fairness.” BUT FAIRNESS COMPARED TO WHOSE JUDGEMENT?</a:t>
            </a:r>
          </a:p>
          <a:p>
            <a:pPr marL="0" indent="0">
              <a:buNone/>
            </a:pPr>
            <a:endParaRPr lang="en-US" sz="1800" dirty="0">
              <a:solidFill>
                <a:schemeClr val="bg1"/>
              </a:solidFill>
              <a:ea typeface="Segoe UI Black" pitchFamily="34" charset="0"/>
              <a:cs typeface="Segoe UI Black" pitchFamily="34" charset="0"/>
            </a:endParaRPr>
          </a:p>
          <a:p>
            <a:pPr marL="0" indent="0" algn="ctr">
              <a:buNone/>
            </a:pPr>
            <a:r>
              <a:rPr lang="en-US" dirty="0">
                <a:solidFill>
                  <a:schemeClr val="bg1"/>
                </a:solidFill>
                <a:ea typeface="Segoe UI Black" pitchFamily="34" charset="0"/>
                <a:cs typeface="Segoe UI Black" pitchFamily="34" charset="0"/>
              </a:rPr>
              <a:t>Either team?   Referees?   Spectators?   Sports Writers? </a:t>
            </a:r>
          </a:p>
          <a:p>
            <a:pPr marL="0" indent="0" algn="ctr">
              <a:buNone/>
            </a:pPr>
            <a:r>
              <a:rPr lang="en-US" dirty="0">
                <a:solidFill>
                  <a:schemeClr val="bg1"/>
                </a:solidFill>
                <a:ea typeface="Segoe UI Black" pitchFamily="34" charset="0"/>
                <a:cs typeface="Segoe UI Black" pitchFamily="34" charset="0"/>
              </a:rPr>
              <a:t>This would be  nonsense!</a:t>
            </a:r>
          </a:p>
          <a:p>
            <a:pPr marL="0" indent="0" algn="ctr">
              <a:buNone/>
            </a:pPr>
            <a:endParaRPr lang="en-US" sz="1200" dirty="0">
              <a:solidFill>
                <a:schemeClr val="bg1"/>
              </a:solidFill>
              <a:ea typeface="Segoe UI Black" pitchFamily="34" charset="0"/>
              <a:cs typeface="Segoe UI Black" pitchFamily="34" charset="0"/>
            </a:endParaRPr>
          </a:p>
          <a:p>
            <a:pPr marL="0" indent="0">
              <a:buNone/>
            </a:pPr>
            <a:endParaRPr lang="en-US" sz="800" b="1" dirty="0">
              <a:solidFill>
                <a:schemeClr val="bg1"/>
              </a:solidFill>
              <a:ea typeface="Segoe UI Black" pitchFamily="34" charset="0"/>
              <a:cs typeface="Segoe UI Black" pitchFamily="34" charset="0"/>
            </a:endParaRPr>
          </a:p>
        </p:txBody>
      </p:sp>
      <p:pic>
        <p:nvPicPr>
          <p:cNvPr id="5" name="Picture 2" descr="Image result for human brain thinking"/>
          <p:cNvPicPr>
            <a:picLocks noChangeAspect="1" noChangeArrowheads="1"/>
          </p:cNvPicPr>
          <p:nvPr/>
        </p:nvPicPr>
        <p:blipFill>
          <a:blip r:embed="rId2" cstate="print"/>
          <a:srcRect/>
          <a:stretch>
            <a:fillRect/>
          </a:stretch>
        </p:blipFill>
        <p:spPr bwMode="auto">
          <a:xfrm>
            <a:off x="10166871" y="161925"/>
            <a:ext cx="1748904" cy="1743075"/>
          </a:xfrm>
          <a:prstGeom prst="rect">
            <a:avLst/>
          </a:prstGeom>
          <a:noFill/>
        </p:spPr>
      </p:pic>
    </p:spTree>
    <p:extLst>
      <p:ext uri="{BB962C8B-B14F-4D97-AF65-F5344CB8AC3E}">
        <p14:creationId xmlns:p14="http://schemas.microsoft.com/office/powerpoint/2010/main" val="1421486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bg1"/>
                </a:solidFill>
                <a:latin typeface="Segoe UI Black" pitchFamily="34" charset="0"/>
                <a:ea typeface="Segoe UI Black" pitchFamily="34" charset="0"/>
                <a:cs typeface="Segoe UI Black" pitchFamily="34" charset="0"/>
              </a:rPr>
              <a:t>Human – SITUATIONAL ETHICS</a:t>
            </a:r>
          </a:p>
        </p:txBody>
      </p:sp>
      <p:sp>
        <p:nvSpPr>
          <p:cNvPr id="4" name="Content Placeholder 3"/>
          <p:cNvSpPr>
            <a:spLocks noGrp="1"/>
          </p:cNvSpPr>
          <p:nvPr>
            <p:ph idx="1"/>
          </p:nvPr>
        </p:nvSpPr>
        <p:spPr>
          <a:xfrm>
            <a:off x="838199" y="1762125"/>
            <a:ext cx="11115675" cy="5095875"/>
          </a:xfrm>
        </p:spPr>
        <p:txBody>
          <a:bodyPr>
            <a:normAutofit/>
          </a:bodyPr>
          <a:lstStyle/>
          <a:p>
            <a:r>
              <a:rPr lang="en-US" sz="3200" b="1" dirty="0">
                <a:solidFill>
                  <a:srgbClr val="FFFF00"/>
                </a:solidFill>
                <a:ea typeface="Segoe UI Black" pitchFamily="34" charset="0"/>
                <a:cs typeface="Segoe UI Black" pitchFamily="34" charset="0"/>
              </a:rPr>
              <a:t>Religious </a:t>
            </a:r>
            <a:r>
              <a:rPr lang="en-US" sz="3200" b="1" dirty="0" err="1">
                <a:solidFill>
                  <a:srgbClr val="FFFF00"/>
                </a:solidFill>
                <a:ea typeface="Segoe UI Black" pitchFamily="34" charset="0"/>
                <a:cs typeface="Segoe UI Black" pitchFamily="34" charset="0"/>
              </a:rPr>
              <a:t>Situationism</a:t>
            </a:r>
            <a:endParaRPr lang="en-US" sz="3200" b="1" dirty="0">
              <a:solidFill>
                <a:srgbClr val="FFFF00"/>
              </a:solidFill>
              <a:ea typeface="Segoe UI Black" pitchFamily="34" charset="0"/>
              <a:cs typeface="Segoe UI Black" pitchFamily="34" charset="0"/>
            </a:endParaRPr>
          </a:p>
          <a:p>
            <a:pPr lvl="1"/>
            <a:r>
              <a:rPr lang="en-US" sz="2800" b="1" dirty="0">
                <a:solidFill>
                  <a:schemeClr val="bg1"/>
                </a:solidFill>
                <a:ea typeface="Segoe UI Black" pitchFamily="34" charset="0"/>
                <a:cs typeface="Segoe UI Black" pitchFamily="34" charset="0"/>
              </a:rPr>
              <a:t>Those who allege that the Bible actually endorses this code of action</a:t>
            </a:r>
          </a:p>
          <a:p>
            <a:endParaRPr lang="en-US" sz="1200" b="1" dirty="0">
              <a:solidFill>
                <a:schemeClr val="bg1"/>
              </a:solidFill>
              <a:ea typeface="Segoe UI Black" pitchFamily="34" charset="0"/>
              <a:cs typeface="Segoe UI Black" pitchFamily="34" charset="0"/>
            </a:endParaRPr>
          </a:p>
          <a:p>
            <a:r>
              <a:rPr lang="en-US" sz="3200" b="1" dirty="0">
                <a:solidFill>
                  <a:schemeClr val="bg1"/>
                </a:solidFill>
                <a:ea typeface="Segoe UI Black" pitchFamily="34" charset="0"/>
                <a:cs typeface="Segoe UI Black" pitchFamily="34" charset="0"/>
              </a:rPr>
              <a:t>Love is the sole factor in making moral judgments</a:t>
            </a:r>
          </a:p>
          <a:p>
            <a:endParaRPr lang="en-US" sz="800" b="1" dirty="0">
              <a:solidFill>
                <a:schemeClr val="bg1"/>
              </a:solidFill>
              <a:ea typeface="Segoe UI Black" pitchFamily="34" charset="0"/>
              <a:cs typeface="Segoe UI Black" pitchFamily="34" charset="0"/>
            </a:endParaRPr>
          </a:p>
          <a:p>
            <a:pPr marL="971550" lvl="1" indent="-514350">
              <a:buFont typeface="+mj-lt"/>
              <a:buAutoNum type="arabicParenR"/>
            </a:pPr>
            <a:r>
              <a:rPr lang="en-US" b="1" dirty="0">
                <a:solidFill>
                  <a:schemeClr val="bg1"/>
                </a:solidFill>
                <a:ea typeface="Segoe UI Black" pitchFamily="34" charset="0"/>
                <a:cs typeface="Segoe UI Black" pitchFamily="34" charset="0"/>
              </a:rPr>
              <a:t>Self-contradictory</a:t>
            </a:r>
          </a:p>
          <a:p>
            <a:pPr marL="971550" lvl="1" indent="-514350">
              <a:buFont typeface="+mj-lt"/>
              <a:buAutoNum type="arabicParenR"/>
            </a:pPr>
            <a:endParaRPr lang="en-US" sz="1000" b="1" dirty="0">
              <a:solidFill>
                <a:schemeClr val="bg1"/>
              </a:solidFill>
              <a:ea typeface="Segoe UI Black" pitchFamily="34" charset="0"/>
              <a:cs typeface="Segoe UI Black" pitchFamily="34" charset="0"/>
            </a:endParaRPr>
          </a:p>
          <a:p>
            <a:pPr marL="971550" lvl="1" indent="-514350">
              <a:buAutoNum type="arabicParenR" startAt="2"/>
            </a:pPr>
            <a:r>
              <a:rPr lang="en-US" b="1" dirty="0" err="1">
                <a:solidFill>
                  <a:schemeClr val="bg1"/>
                </a:solidFill>
                <a:ea typeface="Segoe UI Black" pitchFamily="34" charset="0"/>
                <a:cs typeface="Segoe UI Black" pitchFamily="34" charset="0"/>
              </a:rPr>
              <a:t>Situationist’s</a:t>
            </a:r>
            <a:r>
              <a:rPr lang="en-US" b="1" dirty="0">
                <a:solidFill>
                  <a:schemeClr val="bg1"/>
                </a:solidFill>
                <a:ea typeface="Segoe UI Black" pitchFamily="34" charset="0"/>
                <a:cs typeface="Segoe UI Black" pitchFamily="34" charset="0"/>
              </a:rPr>
              <a:t> “love” is purely subjective</a:t>
            </a:r>
          </a:p>
          <a:p>
            <a:pPr marL="971550" lvl="1" indent="-514350">
              <a:buAutoNum type="arabicParenR" startAt="2"/>
            </a:pPr>
            <a:endParaRPr lang="en-US" sz="1000" b="1" dirty="0">
              <a:solidFill>
                <a:schemeClr val="bg1"/>
              </a:solidFill>
              <a:ea typeface="Segoe UI Black" pitchFamily="34" charset="0"/>
              <a:cs typeface="Segoe UI Black" pitchFamily="34" charset="0"/>
            </a:endParaRPr>
          </a:p>
          <a:p>
            <a:pPr marL="971550" lvl="1" indent="-514350">
              <a:buAutoNum type="arabicParenR" startAt="3"/>
            </a:pPr>
            <a:r>
              <a:rPr lang="en-US" b="1" dirty="0">
                <a:solidFill>
                  <a:schemeClr val="bg1"/>
                </a:solidFill>
                <a:ea typeface="Segoe UI Black" pitchFamily="34" charset="0"/>
                <a:cs typeface="Segoe UI Black" pitchFamily="34" charset="0"/>
              </a:rPr>
              <a:t>Ideology assumes that “love” is some sort of ambiguous, no-rule essence that is a cure-all for moral problems.</a:t>
            </a:r>
          </a:p>
          <a:p>
            <a:pPr marL="971550" lvl="1" indent="-514350">
              <a:buNone/>
            </a:pPr>
            <a:endParaRPr lang="en-US" sz="1000" b="1" dirty="0">
              <a:solidFill>
                <a:schemeClr val="bg1"/>
              </a:solidFill>
              <a:ea typeface="Segoe UI Black" pitchFamily="34" charset="0"/>
              <a:cs typeface="Segoe UI Black" pitchFamily="34" charset="0"/>
            </a:endParaRPr>
          </a:p>
          <a:p>
            <a:pPr marL="971550" lvl="1" indent="-514350">
              <a:buNone/>
            </a:pPr>
            <a:r>
              <a:rPr lang="en-US" b="1" dirty="0">
                <a:solidFill>
                  <a:schemeClr val="bg1"/>
                </a:solidFill>
                <a:ea typeface="Segoe UI Black" pitchFamily="34" charset="0"/>
                <a:cs typeface="Segoe UI Black" pitchFamily="34" charset="0"/>
              </a:rPr>
              <a:t>4)</a:t>
            </a:r>
            <a:r>
              <a:rPr lang="en-US" sz="2600" b="1" dirty="0">
                <a:solidFill>
                  <a:schemeClr val="bg1"/>
                </a:solidFill>
                <a:ea typeface="Segoe UI Black" pitchFamily="34" charset="0"/>
                <a:cs typeface="Segoe UI Black" pitchFamily="34" charset="0"/>
              </a:rPr>
              <a:t>   </a:t>
            </a:r>
            <a:r>
              <a:rPr lang="en-US" b="1" dirty="0" err="1">
                <a:solidFill>
                  <a:schemeClr val="bg1"/>
                </a:solidFill>
                <a:ea typeface="Segoe UI Black" pitchFamily="34" charset="0"/>
                <a:cs typeface="Segoe UI Black" pitchFamily="34" charset="0"/>
              </a:rPr>
              <a:t>Situationism</a:t>
            </a:r>
            <a:r>
              <a:rPr lang="en-US" b="1" dirty="0">
                <a:solidFill>
                  <a:schemeClr val="bg1"/>
                </a:solidFill>
                <a:ea typeface="Segoe UI Black" pitchFamily="34" charset="0"/>
                <a:cs typeface="Segoe UI Black" pitchFamily="34" charset="0"/>
              </a:rPr>
              <a:t> assumes a sort of infallible omniscience that is able to always precisely predict what the most “loving” course of action is.</a:t>
            </a:r>
          </a:p>
        </p:txBody>
      </p:sp>
      <p:pic>
        <p:nvPicPr>
          <p:cNvPr id="5" name="Picture 2" descr="Image result for human brain thinking"/>
          <p:cNvPicPr>
            <a:picLocks noChangeAspect="1" noChangeArrowheads="1"/>
          </p:cNvPicPr>
          <p:nvPr/>
        </p:nvPicPr>
        <p:blipFill>
          <a:blip r:embed="rId2" cstate="print"/>
          <a:srcRect/>
          <a:stretch>
            <a:fillRect/>
          </a:stretch>
        </p:blipFill>
        <p:spPr bwMode="auto">
          <a:xfrm>
            <a:off x="10166871" y="161925"/>
            <a:ext cx="1748904" cy="1743075"/>
          </a:xfrm>
          <a:prstGeom prst="rect">
            <a:avLst/>
          </a:prstGeom>
          <a:noFill/>
        </p:spPr>
      </p:pic>
    </p:spTree>
    <p:extLst>
      <p:ext uri="{BB962C8B-B14F-4D97-AF65-F5344CB8AC3E}">
        <p14:creationId xmlns:p14="http://schemas.microsoft.com/office/powerpoint/2010/main" val="1648927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bg1"/>
                </a:solidFill>
                <a:latin typeface="Segoe UI Black" pitchFamily="34" charset="0"/>
                <a:ea typeface="Segoe UI Black" pitchFamily="34" charset="0"/>
                <a:cs typeface="Segoe UI Black" pitchFamily="34" charset="0"/>
              </a:rPr>
              <a:t>Human – SITUATIONAL ETHICS</a:t>
            </a:r>
          </a:p>
        </p:txBody>
      </p:sp>
      <p:sp>
        <p:nvSpPr>
          <p:cNvPr id="4" name="Content Placeholder 3"/>
          <p:cNvSpPr>
            <a:spLocks noGrp="1"/>
          </p:cNvSpPr>
          <p:nvPr>
            <p:ph idx="1"/>
          </p:nvPr>
        </p:nvSpPr>
        <p:spPr>
          <a:xfrm>
            <a:off x="543339" y="1762125"/>
            <a:ext cx="11410535" cy="5095875"/>
          </a:xfrm>
        </p:spPr>
        <p:txBody>
          <a:bodyPr>
            <a:normAutofit/>
          </a:bodyPr>
          <a:lstStyle/>
          <a:p>
            <a:r>
              <a:rPr lang="en-US" sz="3200" b="1" dirty="0">
                <a:solidFill>
                  <a:srgbClr val="FFFF00"/>
                </a:solidFill>
                <a:ea typeface="Segoe UI Black" pitchFamily="34" charset="0"/>
                <a:cs typeface="Segoe UI Black" pitchFamily="34" charset="0"/>
              </a:rPr>
              <a:t>Religious </a:t>
            </a:r>
            <a:r>
              <a:rPr lang="en-US" sz="3200" b="1" dirty="0" err="1">
                <a:solidFill>
                  <a:srgbClr val="FFFF00"/>
                </a:solidFill>
                <a:ea typeface="Segoe UI Black" pitchFamily="34" charset="0"/>
                <a:cs typeface="Segoe UI Black" pitchFamily="34" charset="0"/>
              </a:rPr>
              <a:t>Situationism</a:t>
            </a:r>
            <a:endParaRPr lang="en-US" sz="3200" b="1" dirty="0">
              <a:solidFill>
                <a:srgbClr val="FFFF00"/>
              </a:solidFill>
              <a:ea typeface="Segoe UI Black" pitchFamily="34" charset="0"/>
              <a:cs typeface="Segoe UI Black" pitchFamily="34" charset="0"/>
            </a:endParaRPr>
          </a:p>
          <a:p>
            <a:pPr lvl="1"/>
            <a:r>
              <a:rPr lang="en-US" sz="2800" b="1" dirty="0">
                <a:solidFill>
                  <a:schemeClr val="bg1"/>
                </a:solidFill>
                <a:ea typeface="Segoe UI Black" pitchFamily="34" charset="0"/>
                <a:cs typeface="Segoe UI Black" pitchFamily="34" charset="0"/>
              </a:rPr>
              <a:t>Those who allege that the Bible actually endorses this code of action</a:t>
            </a:r>
          </a:p>
          <a:p>
            <a:endParaRPr lang="en-US" sz="1200" b="1" dirty="0">
              <a:solidFill>
                <a:schemeClr val="bg1"/>
              </a:solidFill>
              <a:ea typeface="Segoe UI Black" pitchFamily="34" charset="0"/>
              <a:cs typeface="Segoe UI Black" pitchFamily="34" charset="0"/>
            </a:endParaRPr>
          </a:p>
          <a:p>
            <a:r>
              <a:rPr lang="en-US" sz="4000" b="1" dirty="0">
                <a:solidFill>
                  <a:schemeClr val="bg1"/>
                </a:solidFill>
                <a:ea typeface="Segoe UI Black" pitchFamily="34" charset="0"/>
                <a:cs typeface="Segoe UI Black" pitchFamily="34" charset="0"/>
              </a:rPr>
              <a:t>Infallible Omniscience…</a:t>
            </a:r>
          </a:p>
          <a:p>
            <a:pPr marL="0" indent="0">
              <a:buNone/>
            </a:pPr>
            <a:r>
              <a:rPr lang="en-US" dirty="0" err="1">
                <a:solidFill>
                  <a:schemeClr val="bg1"/>
                </a:solidFill>
                <a:ea typeface="Segoe UI Black" pitchFamily="34" charset="0"/>
                <a:cs typeface="Segoe UI Black" pitchFamily="34" charset="0"/>
              </a:rPr>
              <a:t>Situationism</a:t>
            </a:r>
            <a:r>
              <a:rPr lang="en-US" dirty="0">
                <a:solidFill>
                  <a:schemeClr val="bg1"/>
                </a:solidFill>
                <a:ea typeface="Segoe UI Black" pitchFamily="34" charset="0"/>
                <a:cs typeface="Segoe UI Black" pitchFamily="34" charset="0"/>
              </a:rPr>
              <a:t> assumes a sort of infallible omniscience that is able to always precisely predict what the most “loving” course of action is. For instance, the theory contends that lying, adultery, or even murder, could be “moral” if done in the context of love. Yet, who is able to foretell the consequences of such acts, and so determine, in advance, what is the “loving” thing to do?</a:t>
            </a:r>
          </a:p>
          <a:p>
            <a:pPr marL="0" indent="0">
              <a:buNone/>
            </a:pPr>
            <a:endParaRPr lang="en-US" sz="1200" dirty="0">
              <a:solidFill>
                <a:schemeClr val="bg1"/>
              </a:solidFill>
              <a:ea typeface="Segoe UI Black" pitchFamily="34" charset="0"/>
              <a:cs typeface="Segoe UI Black" pitchFamily="34" charset="0"/>
            </a:endParaRPr>
          </a:p>
          <a:p>
            <a:pPr marL="0" indent="0" algn="ctr">
              <a:buNone/>
            </a:pPr>
            <a:r>
              <a:rPr lang="en-US" sz="3600" dirty="0">
                <a:solidFill>
                  <a:schemeClr val="bg1"/>
                </a:solidFill>
                <a:ea typeface="Segoe UI Black" pitchFamily="34" charset="0"/>
                <a:cs typeface="Segoe UI Black" pitchFamily="34" charset="0"/>
              </a:rPr>
              <a:t>GOD ONLY!</a:t>
            </a:r>
          </a:p>
          <a:p>
            <a:pPr marL="0" indent="0">
              <a:buNone/>
            </a:pPr>
            <a:endParaRPr lang="en-US" sz="800" b="1" dirty="0">
              <a:solidFill>
                <a:schemeClr val="bg1"/>
              </a:solidFill>
              <a:ea typeface="Segoe UI Black" pitchFamily="34" charset="0"/>
              <a:cs typeface="Segoe UI Black" pitchFamily="34" charset="0"/>
            </a:endParaRPr>
          </a:p>
        </p:txBody>
      </p:sp>
      <p:pic>
        <p:nvPicPr>
          <p:cNvPr id="5" name="Picture 2" descr="Image result for human brain thinking"/>
          <p:cNvPicPr>
            <a:picLocks noChangeAspect="1" noChangeArrowheads="1"/>
          </p:cNvPicPr>
          <p:nvPr/>
        </p:nvPicPr>
        <p:blipFill>
          <a:blip r:embed="rId2" cstate="print"/>
          <a:srcRect/>
          <a:stretch>
            <a:fillRect/>
          </a:stretch>
        </p:blipFill>
        <p:spPr bwMode="auto">
          <a:xfrm>
            <a:off x="10166871" y="161925"/>
            <a:ext cx="1748904" cy="1743075"/>
          </a:xfrm>
          <a:prstGeom prst="rect">
            <a:avLst/>
          </a:prstGeom>
          <a:noFill/>
        </p:spPr>
      </p:pic>
    </p:spTree>
    <p:extLst>
      <p:ext uri="{BB962C8B-B14F-4D97-AF65-F5344CB8AC3E}">
        <p14:creationId xmlns:p14="http://schemas.microsoft.com/office/powerpoint/2010/main" val="783082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bg1"/>
                </a:solidFill>
                <a:latin typeface="Segoe UI Black" pitchFamily="34" charset="0"/>
                <a:ea typeface="Segoe UI Black" pitchFamily="34" charset="0"/>
                <a:cs typeface="Segoe UI Black" pitchFamily="34" charset="0"/>
              </a:rPr>
              <a:t>Human – SITUATIONAL ETHICS</a:t>
            </a:r>
          </a:p>
        </p:txBody>
      </p:sp>
      <p:sp>
        <p:nvSpPr>
          <p:cNvPr id="4" name="Content Placeholder 3"/>
          <p:cNvSpPr>
            <a:spLocks noGrp="1"/>
          </p:cNvSpPr>
          <p:nvPr>
            <p:ph idx="1"/>
          </p:nvPr>
        </p:nvSpPr>
        <p:spPr>
          <a:xfrm>
            <a:off x="543339" y="1762125"/>
            <a:ext cx="11410535" cy="5095875"/>
          </a:xfrm>
        </p:spPr>
        <p:txBody>
          <a:bodyPr>
            <a:normAutofit/>
          </a:bodyPr>
          <a:lstStyle/>
          <a:p>
            <a:r>
              <a:rPr lang="en-US" sz="3200" b="1" dirty="0">
                <a:solidFill>
                  <a:srgbClr val="FFFF00"/>
                </a:solidFill>
                <a:ea typeface="Segoe UI Black" pitchFamily="34" charset="0"/>
                <a:cs typeface="Segoe UI Black" pitchFamily="34" charset="0"/>
              </a:rPr>
              <a:t>Religious </a:t>
            </a:r>
            <a:r>
              <a:rPr lang="en-US" sz="3200" b="1" dirty="0" err="1">
                <a:solidFill>
                  <a:srgbClr val="FFFF00"/>
                </a:solidFill>
                <a:ea typeface="Segoe UI Black" pitchFamily="34" charset="0"/>
                <a:cs typeface="Segoe UI Black" pitchFamily="34" charset="0"/>
              </a:rPr>
              <a:t>Situationism</a:t>
            </a:r>
            <a:endParaRPr lang="en-US" sz="3200" b="1" dirty="0">
              <a:solidFill>
                <a:srgbClr val="FFFF00"/>
              </a:solidFill>
              <a:ea typeface="Segoe UI Black" pitchFamily="34" charset="0"/>
              <a:cs typeface="Segoe UI Black" pitchFamily="34" charset="0"/>
            </a:endParaRPr>
          </a:p>
          <a:p>
            <a:pPr lvl="1"/>
            <a:r>
              <a:rPr lang="en-US" sz="2800" b="1" dirty="0">
                <a:solidFill>
                  <a:schemeClr val="bg1"/>
                </a:solidFill>
                <a:ea typeface="Segoe UI Black" pitchFamily="34" charset="0"/>
                <a:cs typeface="Segoe UI Black" pitchFamily="34" charset="0"/>
              </a:rPr>
              <a:t>Those who allege that the Bible actually endorses this code of action</a:t>
            </a:r>
          </a:p>
          <a:p>
            <a:endParaRPr lang="en-US" sz="1200" b="1" dirty="0">
              <a:solidFill>
                <a:schemeClr val="bg1"/>
              </a:solidFill>
              <a:ea typeface="Segoe UI Black" pitchFamily="34" charset="0"/>
              <a:cs typeface="Segoe UI Black" pitchFamily="34" charset="0"/>
            </a:endParaRPr>
          </a:p>
          <a:p>
            <a:r>
              <a:rPr lang="en-US" sz="4000" b="1" dirty="0">
                <a:solidFill>
                  <a:schemeClr val="bg1"/>
                </a:solidFill>
                <a:ea typeface="Segoe UI Black" pitchFamily="34" charset="0"/>
                <a:cs typeface="Segoe UI Black" pitchFamily="34" charset="0"/>
              </a:rPr>
              <a:t>Another Matter of Consideration…</a:t>
            </a:r>
          </a:p>
          <a:p>
            <a:pPr marL="0" indent="0">
              <a:buNone/>
            </a:pPr>
            <a:r>
              <a:rPr lang="en-US" dirty="0">
                <a:solidFill>
                  <a:schemeClr val="bg1"/>
                </a:solidFill>
                <a:ea typeface="Segoe UI Black" pitchFamily="34" charset="0"/>
                <a:cs typeface="Segoe UI Black" pitchFamily="34" charset="0"/>
              </a:rPr>
              <a:t>During the first century, thousands of Christians were martyred for their faith. If the rule of situation ethics is valid, why could not those saints have lied, “denying the Lord who bought them” and thus rationalized that circumstance by arguing that the preservation of their lives would grant them more time to proclaim the gospel? If this concept/idea is true, the martyrs died in vain!</a:t>
            </a:r>
          </a:p>
          <a:p>
            <a:pPr marL="0" indent="0">
              <a:buNone/>
            </a:pPr>
            <a:endParaRPr lang="en-US" dirty="0">
              <a:solidFill>
                <a:schemeClr val="bg1"/>
              </a:solidFill>
              <a:ea typeface="Segoe UI Black" pitchFamily="34" charset="0"/>
              <a:cs typeface="Segoe UI Black" pitchFamily="34" charset="0"/>
            </a:endParaRPr>
          </a:p>
          <a:p>
            <a:pPr marL="0" indent="0" algn="ctr">
              <a:buNone/>
            </a:pPr>
            <a:endParaRPr lang="en-US" sz="1200" dirty="0">
              <a:solidFill>
                <a:schemeClr val="bg1"/>
              </a:solidFill>
              <a:ea typeface="Segoe UI Black" pitchFamily="34" charset="0"/>
              <a:cs typeface="Segoe UI Black" pitchFamily="34" charset="0"/>
            </a:endParaRPr>
          </a:p>
          <a:p>
            <a:pPr marL="0" indent="0">
              <a:buNone/>
            </a:pPr>
            <a:endParaRPr lang="en-US" sz="800" b="1" dirty="0">
              <a:solidFill>
                <a:schemeClr val="bg1"/>
              </a:solidFill>
              <a:ea typeface="Segoe UI Black" pitchFamily="34" charset="0"/>
              <a:cs typeface="Segoe UI Black" pitchFamily="34" charset="0"/>
            </a:endParaRPr>
          </a:p>
        </p:txBody>
      </p:sp>
      <p:pic>
        <p:nvPicPr>
          <p:cNvPr id="5" name="Picture 2" descr="Image result for human brain thinking"/>
          <p:cNvPicPr>
            <a:picLocks noChangeAspect="1" noChangeArrowheads="1"/>
          </p:cNvPicPr>
          <p:nvPr/>
        </p:nvPicPr>
        <p:blipFill>
          <a:blip r:embed="rId2" cstate="print"/>
          <a:srcRect/>
          <a:stretch>
            <a:fillRect/>
          </a:stretch>
        </p:blipFill>
        <p:spPr bwMode="auto">
          <a:xfrm>
            <a:off x="10166871" y="161925"/>
            <a:ext cx="1748904" cy="1743075"/>
          </a:xfrm>
          <a:prstGeom prst="rect">
            <a:avLst/>
          </a:prstGeom>
          <a:noFill/>
        </p:spPr>
      </p:pic>
    </p:spTree>
    <p:extLst>
      <p:ext uri="{BB962C8B-B14F-4D97-AF65-F5344CB8AC3E}">
        <p14:creationId xmlns:p14="http://schemas.microsoft.com/office/powerpoint/2010/main" val="2855252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Image result for bible"/>
          <p:cNvPicPr>
            <a:picLocks noChangeAspect="1" noChangeArrowheads="1"/>
          </p:cNvPicPr>
          <p:nvPr/>
        </p:nvPicPr>
        <p:blipFill>
          <a:blip r:embed="rId2" cstate="print"/>
          <a:srcRect/>
          <a:stretch>
            <a:fillRect/>
          </a:stretch>
        </p:blipFill>
        <p:spPr bwMode="auto">
          <a:xfrm>
            <a:off x="498475" y="4591050"/>
            <a:ext cx="4512993" cy="2011363"/>
          </a:xfrm>
          <a:prstGeom prst="rect">
            <a:avLst/>
          </a:prstGeom>
          <a:noFill/>
        </p:spPr>
      </p:pic>
      <p:sp>
        <p:nvSpPr>
          <p:cNvPr id="3" name="Title 2"/>
          <p:cNvSpPr>
            <a:spLocks noGrp="1"/>
          </p:cNvSpPr>
          <p:nvPr>
            <p:ph type="title"/>
          </p:nvPr>
        </p:nvSpPr>
        <p:spPr/>
        <p:txBody>
          <a:bodyPr/>
          <a:lstStyle/>
          <a:p>
            <a:r>
              <a:rPr lang="en-US" dirty="0">
                <a:latin typeface="Segoe UI Black" pitchFamily="34" charset="0"/>
                <a:ea typeface="Segoe UI Black" pitchFamily="34" charset="0"/>
                <a:cs typeface="Segoe UI Black" pitchFamily="34" charset="0"/>
              </a:rPr>
              <a:t>Authority of the Bible - ETHICS</a:t>
            </a:r>
          </a:p>
        </p:txBody>
      </p:sp>
      <p:sp>
        <p:nvSpPr>
          <p:cNvPr id="5" name="Rectangle 4"/>
          <p:cNvSpPr/>
          <p:nvPr/>
        </p:nvSpPr>
        <p:spPr>
          <a:xfrm>
            <a:off x="2247900" y="1743075"/>
            <a:ext cx="9277349" cy="4124206"/>
          </a:xfrm>
          <a:prstGeom prst="rect">
            <a:avLst/>
          </a:prstGeom>
          <a:ln>
            <a:noFill/>
          </a:ln>
        </p:spPr>
        <p:txBody>
          <a:bodyPr wrap="square">
            <a:spAutoFit/>
          </a:bodyPr>
          <a:lstStyle/>
          <a:p>
            <a:pPr algn="ctr"/>
            <a:r>
              <a:rPr lang="en-US" sz="2400" b="1" i="1" dirty="0">
                <a:latin typeface="Segoe UI Black" pitchFamily="34" charset="0"/>
                <a:ea typeface="Segoe UI Black" pitchFamily="34" charset="0"/>
                <a:cs typeface="Segoe UI Black" pitchFamily="34" charset="0"/>
              </a:rPr>
              <a:t>“At that time Jesus went through the </a:t>
            </a:r>
            <a:r>
              <a:rPr lang="en-US" sz="2400" b="1" i="1" dirty="0" err="1">
                <a:latin typeface="Segoe UI Black" pitchFamily="34" charset="0"/>
                <a:ea typeface="Segoe UI Black" pitchFamily="34" charset="0"/>
                <a:cs typeface="Segoe UI Black" pitchFamily="34" charset="0"/>
              </a:rPr>
              <a:t>grainfields</a:t>
            </a:r>
            <a:r>
              <a:rPr lang="en-US" sz="2400" b="1" i="1" dirty="0">
                <a:latin typeface="Segoe UI Black" pitchFamily="34" charset="0"/>
                <a:ea typeface="Segoe UI Black" pitchFamily="34" charset="0"/>
                <a:cs typeface="Segoe UI Black" pitchFamily="34" charset="0"/>
              </a:rPr>
              <a:t> on the Sabbath. And His disciples were hungry, and began to pluck heads of grain and to eat. And when the Pharisees saw it, they said to Him, "Look, Your disciples are doing what is not lawful to do on the Sabbath!"But He said to them, "Have you not read what David did when he was hungry, he and those who were with him: how he entered the house of God and ate the showbread which was not lawful for him to eat, nor for those who were with him, but only for the priests?”</a:t>
            </a:r>
          </a:p>
          <a:p>
            <a:pPr algn="ctr"/>
            <a:endParaRPr lang="en-US" b="1" i="1" dirty="0">
              <a:latin typeface="Segoe UI Black" pitchFamily="34" charset="0"/>
              <a:ea typeface="Segoe UI Black" pitchFamily="34" charset="0"/>
              <a:cs typeface="Segoe UI Black" pitchFamily="34" charset="0"/>
            </a:endParaRPr>
          </a:p>
          <a:p>
            <a:pPr algn="r"/>
            <a:r>
              <a:rPr lang="en-US" sz="2400" b="1" i="1" dirty="0">
                <a:ea typeface="Segoe UI Black" pitchFamily="34" charset="0"/>
                <a:cs typeface="Segoe UI Black" pitchFamily="34" charset="0"/>
              </a:rPr>
              <a:t>Matthew 12:1-4</a:t>
            </a:r>
            <a:endParaRPr lang="en-US" sz="24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By What Authority"/>
          <p:cNvPicPr>
            <a:picLocks noChangeAspect="1" noChangeArrowheads="1"/>
          </p:cNvPicPr>
          <p:nvPr/>
        </p:nvPicPr>
        <p:blipFill>
          <a:blip r:embed="rId2" cstate="print"/>
          <a:srcRect/>
          <a:stretch>
            <a:fillRect/>
          </a:stretch>
        </p:blipFill>
        <p:spPr bwMode="auto">
          <a:xfrm>
            <a:off x="0" y="-1"/>
            <a:ext cx="12192000" cy="6858001"/>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Image result for bible"/>
          <p:cNvPicPr>
            <a:picLocks noChangeAspect="1" noChangeArrowheads="1"/>
          </p:cNvPicPr>
          <p:nvPr/>
        </p:nvPicPr>
        <p:blipFill>
          <a:blip r:embed="rId2" cstate="print"/>
          <a:srcRect/>
          <a:stretch>
            <a:fillRect/>
          </a:stretch>
        </p:blipFill>
        <p:spPr bwMode="auto">
          <a:xfrm>
            <a:off x="498475" y="4591050"/>
            <a:ext cx="4512993" cy="2011363"/>
          </a:xfrm>
          <a:prstGeom prst="rect">
            <a:avLst/>
          </a:prstGeom>
          <a:noFill/>
        </p:spPr>
      </p:pic>
      <p:sp>
        <p:nvSpPr>
          <p:cNvPr id="3" name="Title 2"/>
          <p:cNvSpPr>
            <a:spLocks noGrp="1"/>
          </p:cNvSpPr>
          <p:nvPr>
            <p:ph type="title"/>
          </p:nvPr>
        </p:nvSpPr>
        <p:spPr/>
        <p:txBody>
          <a:bodyPr/>
          <a:lstStyle/>
          <a:p>
            <a:r>
              <a:rPr lang="en-US" dirty="0">
                <a:latin typeface="Segoe UI Black" pitchFamily="34" charset="0"/>
                <a:ea typeface="Segoe UI Black" pitchFamily="34" charset="0"/>
                <a:cs typeface="Segoe UI Black" pitchFamily="34" charset="0"/>
              </a:rPr>
              <a:t>Authority of the Bible - ETHICS</a:t>
            </a:r>
          </a:p>
        </p:txBody>
      </p:sp>
      <p:sp>
        <p:nvSpPr>
          <p:cNvPr id="5" name="Rectangle 4"/>
          <p:cNvSpPr/>
          <p:nvPr/>
        </p:nvSpPr>
        <p:spPr>
          <a:xfrm>
            <a:off x="2324100" y="1743075"/>
            <a:ext cx="9201150" cy="3385542"/>
          </a:xfrm>
          <a:prstGeom prst="rect">
            <a:avLst/>
          </a:prstGeom>
          <a:ln>
            <a:noFill/>
          </a:ln>
        </p:spPr>
        <p:txBody>
          <a:bodyPr wrap="square">
            <a:spAutoFit/>
          </a:bodyPr>
          <a:lstStyle/>
          <a:p>
            <a:pPr algn="ctr"/>
            <a:r>
              <a:rPr lang="en-US" sz="2400" b="1" i="1" dirty="0">
                <a:latin typeface="Segoe UI Black" pitchFamily="34" charset="0"/>
                <a:ea typeface="Segoe UI Black" pitchFamily="34" charset="0"/>
                <a:cs typeface="Segoe UI Black" pitchFamily="34" charset="0"/>
              </a:rPr>
              <a:t>"Or have you not read in the law that on the Sabbath the priests in the temple profane the Sabbath, and are blameless? Yet I say to you that in this place there is One greater than the temple. But if you had known what this means, 'I desire mercy and not sacrifice,' you would not have condemned the guiltless. “For the Son of Man is Lord even of the Sabbath.”</a:t>
            </a:r>
          </a:p>
          <a:p>
            <a:pPr algn="ctr"/>
            <a:endParaRPr lang="en-US" b="1" i="1" dirty="0">
              <a:latin typeface="Segoe UI Black" pitchFamily="34" charset="0"/>
              <a:ea typeface="Segoe UI Black" pitchFamily="34" charset="0"/>
              <a:cs typeface="Segoe UI Black" pitchFamily="34" charset="0"/>
            </a:endParaRPr>
          </a:p>
          <a:p>
            <a:pPr algn="r"/>
            <a:r>
              <a:rPr lang="en-US" sz="2400" b="1" i="1" dirty="0">
                <a:ea typeface="Segoe UI Black" pitchFamily="34" charset="0"/>
                <a:cs typeface="Segoe UI Black" pitchFamily="34" charset="0"/>
              </a:rPr>
              <a:t>Matthew 12:4-8</a:t>
            </a:r>
            <a:endParaRPr lang="en-US" sz="2400"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Image result for bible"/>
          <p:cNvPicPr>
            <a:picLocks noChangeAspect="1" noChangeArrowheads="1"/>
          </p:cNvPicPr>
          <p:nvPr/>
        </p:nvPicPr>
        <p:blipFill>
          <a:blip r:embed="rId2" cstate="print"/>
          <a:srcRect/>
          <a:stretch>
            <a:fillRect/>
          </a:stretch>
        </p:blipFill>
        <p:spPr bwMode="auto">
          <a:xfrm>
            <a:off x="498475" y="4591050"/>
            <a:ext cx="4512993" cy="2011363"/>
          </a:xfrm>
          <a:prstGeom prst="rect">
            <a:avLst/>
          </a:prstGeom>
          <a:noFill/>
        </p:spPr>
      </p:pic>
      <p:sp>
        <p:nvSpPr>
          <p:cNvPr id="3" name="Title 2"/>
          <p:cNvSpPr>
            <a:spLocks noGrp="1"/>
          </p:cNvSpPr>
          <p:nvPr>
            <p:ph type="title"/>
          </p:nvPr>
        </p:nvSpPr>
        <p:spPr>
          <a:xfrm>
            <a:off x="685800" y="365125"/>
            <a:ext cx="10668000" cy="1325563"/>
          </a:xfrm>
        </p:spPr>
        <p:txBody>
          <a:bodyPr/>
          <a:lstStyle/>
          <a:p>
            <a:r>
              <a:rPr lang="en-US" dirty="0">
                <a:latin typeface="Segoe UI Black" pitchFamily="34" charset="0"/>
                <a:ea typeface="Segoe UI Black" pitchFamily="34" charset="0"/>
                <a:cs typeface="Segoe UI Black" pitchFamily="34" charset="0"/>
              </a:rPr>
              <a:t>God is Always Correct in His Guidance</a:t>
            </a:r>
          </a:p>
        </p:txBody>
      </p:sp>
      <p:sp>
        <p:nvSpPr>
          <p:cNvPr id="5" name="Rectangle 4"/>
          <p:cNvSpPr/>
          <p:nvPr/>
        </p:nvSpPr>
        <p:spPr>
          <a:xfrm>
            <a:off x="2390775" y="2562225"/>
            <a:ext cx="9201150" cy="1938992"/>
          </a:xfrm>
          <a:prstGeom prst="rect">
            <a:avLst/>
          </a:prstGeom>
          <a:ln>
            <a:noFill/>
          </a:ln>
        </p:spPr>
        <p:txBody>
          <a:bodyPr wrap="square">
            <a:spAutoFit/>
          </a:bodyPr>
          <a:lstStyle/>
          <a:p>
            <a:pPr algn="ctr"/>
            <a:r>
              <a:rPr lang="en-US" sz="4000" b="1" dirty="0">
                <a:latin typeface="Segoe UI Black" pitchFamily="34" charset="0"/>
                <a:ea typeface="Segoe UI Black" pitchFamily="34" charset="0"/>
                <a:cs typeface="Segoe UI Black" pitchFamily="34" charset="0"/>
              </a:rPr>
              <a:t>It is the standard that will establish the greatest good for all; not just now, but for eternity.</a:t>
            </a:r>
            <a:endParaRPr lang="en-US" sz="4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Image result for bible"/>
          <p:cNvPicPr>
            <a:picLocks noChangeAspect="1" noChangeArrowheads="1"/>
          </p:cNvPicPr>
          <p:nvPr/>
        </p:nvPicPr>
        <p:blipFill>
          <a:blip r:embed="rId2" cstate="print"/>
          <a:srcRect/>
          <a:stretch>
            <a:fillRect/>
          </a:stretch>
        </p:blipFill>
        <p:spPr bwMode="auto">
          <a:xfrm>
            <a:off x="498475" y="4591050"/>
            <a:ext cx="4512993" cy="2011363"/>
          </a:xfrm>
          <a:prstGeom prst="rect">
            <a:avLst/>
          </a:prstGeom>
          <a:noFill/>
        </p:spPr>
      </p:pic>
      <p:sp>
        <p:nvSpPr>
          <p:cNvPr id="3" name="Title 2"/>
          <p:cNvSpPr>
            <a:spLocks noGrp="1"/>
          </p:cNvSpPr>
          <p:nvPr>
            <p:ph type="title"/>
          </p:nvPr>
        </p:nvSpPr>
        <p:spPr>
          <a:xfrm>
            <a:off x="723900" y="365125"/>
            <a:ext cx="10629900" cy="1325563"/>
          </a:xfrm>
        </p:spPr>
        <p:txBody>
          <a:bodyPr/>
          <a:lstStyle/>
          <a:p>
            <a:r>
              <a:rPr lang="en-US" dirty="0">
                <a:latin typeface="Segoe UI Black" pitchFamily="34" charset="0"/>
                <a:ea typeface="Segoe UI Black" pitchFamily="34" charset="0"/>
                <a:cs typeface="Segoe UI Black" pitchFamily="34" charset="0"/>
              </a:rPr>
              <a:t>God is Always Correct in His Guidance</a:t>
            </a:r>
          </a:p>
        </p:txBody>
      </p:sp>
      <p:sp>
        <p:nvSpPr>
          <p:cNvPr id="5" name="Rectangle 4"/>
          <p:cNvSpPr/>
          <p:nvPr/>
        </p:nvSpPr>
        <p:spPr>
          <a:xfrm>
            <a:off x="2286000" y="2181225"/>
            <a:ext cx="9201150" cy="1600438"/>
          </a:xfrm>
          <a:prstGeom prst="rect">
            <a:avLst/>
          </a:prstGeom>
          <a:ln>
            <a:noFill/>
          </a:ln>
        </p:spPr>
        <p:txBody>
          <a:bodyPr wrap="square">
            <a:spAutoFit/>
          </a:bodyPr>
          <a:lstStyle/>
          <a:p>
            <a:pPr algn="ctr"/>
            <a:r>
              <a:rPr lang="en-US" sz="2800" b="1" i="1" dirty="0">
                <a:latin typeface="Segoe UI Black" pitchFamily="34" charset="0"/>
                <a:ea typeface="Segoe UI Black" pitchFamily="34" charset="0"/>
                <a:cs typeface="Segoe UI Black" pitchFamily="34" charset="0"/>
              </a:rPr>
              <a:t>" O LORD, I know the way of man is not in himself; It is not in man who walks to direct his own steps.”</a:t>
            </a:r>
          </a:p>
          <a:p>
            <a:pPr algn="ctr"/>
            <a:endParaRPr lang="en-US" b="1" i="1" dirty="0">
              <a:latin typeface="Segoe UI Black" pitchFamily="34" charset="0"/>
              <a:ea typeface="Segoe UI Black" pitchFamily="34" charset="0"/>
              <a:cs typeface="Segoe UI Black" pitchFamily="34" charset="0"/>
            </a:endParaRPr>
          </a:p>
          <a:p>
            <a:pPr algn="r"/>
            <a:r>
              <a:rPr lang="en-US" sz="2400" b="1" i="1" dirty="0">
                <a:ea typeface="Segoe UI Black" pitchFamily="34" charset="0"/>
                <a:cs typeface="Segoe UI Black" pitchFamily="34" charset="0"/>
              </a:rPr>
              <a:t>Jeremiah 10:23</a:t>
            </a:r>
            <a:endParaRPr lang="en-US" sz="2400"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Image result for bible"/>
          <p:cNvPicPr>
            <a:picLocks noChangeAspect="1" noChangeArrowheads="1"/>
          </p:cNvPicPr>
          <p:nvPr/>
        </p:nvPicPr>
        <p:blipFill>
          <a:blip r:embed="rId2" cstate="print"/>
          <a:srcRect/>
          <a:stretch>
            <a:fillRect/>
          </a:stretch>
        </p:blipFill>
        <p:spPr bwMode="auto">
          <a:xfrm>
            <a:off x="498475" y="4591050"/>
            <a:ext cx="4512993" cy="2011363"/>
          </a:xfrm>
          <a:prstGeom prst="rect">
            <a:avLst/>
          </a:prstGeom>
          <a:noFill/>
        </p:spPr>
      </p:pic>
      <p:sp>
        <p:nvSpPr>
          <p:cNvPr id="3" name="Title 2"/>
          <p:cNvSpPr>
            <a:spLocks noGrp="1"/>
          </p:cNvSpPr>
          <p:nvPr>
            <p:ph type="title"/>
          </p:nvPr>
        </p:nvSpPr>
        <p:spPr>
          <a:xfrm>
            <a:off x="723900" y="365125"/>
            <a:ext cx="10629900" cy="1325563"/>
          </a:xfrm>
        </p:spPr>
        <p:txBody>
          <a:bodyPr/>
          <a:lstStyle/>
          <a:p>
            <a:r>
              <a:rPr lang="en-US" dirty="0">
                <a:latin typeface="Segoe UI Black" pitchFamily="34" charset="0"/>
                <a:ea typeface="Segoe UI Black" pitchFamily="34" charset="0"/>
                <a:cs typeface="Segoe UI Black" pitchFamily="34" charset="0"/>
              </a:rPr>
              <a:t>God is Always Correct in His Guidance</a:t>
            </a:r>
          </a:p>
        </p:txBody>
      </p:sp>
      <p:sp>
        <p:nvSpPr>
          <p:cNvPr id="5" name="Rectangle 4"/>
          <p:cNvSpPr/>
          <p:nvPr/>
        </p:nvSpPr>
        <p:spPr>
          <a:xfrm>
            <a:off x="2286000" y="2181225"/>
            <a:ext cx="9201150" cy="1600438"/>
          </a:xfrm>
          <a:prstGeom prst="rect">
            <a:avLst/>
          </a:prstGeom>
          <a:ln>
            <a:noFill/>
          </a:ln>
        </p:spPr>
        <p:txBody>
          <a:bodyPr wrap="square">
            <a:spAutoFit/>
          </a:bodyPr>
          <a:lstStyle/>
          <a:p>
            <a:pPr algn="ctr"/>
            <a:r>
              <a:rPr lang="en-US" sz="2800" b="1" i="1" dirty="0">
                <a:latin typeface="Segoe UI Black" pitchFamily="34" charset="0"/>
                <a:ea typeface="Segoe UI Black" pitchFamily="34" charset="0"/>
                <a:cs typeface="Segoe UI Black" pitchFamily="34" charset="0"/>
              </a:rPr>
              <a:t>" The way of a fool is right in his own eyes,           But he who heeds counsel is wise.”</a:t>
            </a:r>
          </a:p>
          <a:p>
            <a:pPr algn="ctr"/>
            <a:endParaRPr lang="en-US" b="1" i="1" dirty="0">
              <a:latin typeface="Segoe UI Black" pitchFamily="34" charset="0"/>
              <a:ea typeface="Segoe UI Black" pitchFamily="34" charset="0"/>
              <a:cs typeface="Segoe UI Black" pitchFamily="34" charset="0"/>
            </a:endParaRPr>
          </a:p>
          <a:p>
            <a:pPr algn="r"/>
            <a:r>
              <a:rPr lang="en-US" sz="2400" b="1" i="1" dirty="0">
                <a:ea typeface="Segoe UI Black" pitchFamily="34" charset="0"/>
                <a:cs typeface="Segoe UI Black" pitchFamily="34" charset="0"/>
              </a:rPr>
              <a:t>Proverbs 12:15</a:t>
            </a:r>
            <a:endParaRPr lang="en-US" sz="2400" i="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Image result for bible"/>
          <p:cNvPicPr>
            <a:picLocks noChangeAspect="1" noChangeArrowheads="1"/>
          </p:cNvPicPr>
          <p:nvPr/>
        </p:nvPicPr>
        <p:blipFill>
          <a:blip r:embed="rId2" cstate="print"/>
          <a:srcRect/>
          <a:stretch>
            <a:fillRect/>
          </a:stretch>
        </p:blipFill>
        <p:spPr bwMode="auto">
          <a:xfrm>
            <a:off x="498475" y="4591050"/>
            <a:ext cx="4512993" cy="2011363"/>
          </a:xfrm>
          <a:prstGeom prst="rect">
            <a:avLst/>
          </a:prstGeom>
          <a:noFill/>
        </p:spPr>
      </p:pic>
      <p:sp>
        <p:nvSpPr>
          <p:cNvPr id="3" name="Title 2"/>
          <p:cNvSpPr>
            <a:spLocks noGrp="1"/>
          </p:cNvSpPr>
          <p:nvPr>
            <p:ph type="title"/>
          </p:nvPr>
        </p:nvSpPr>
        <p:spPr>
          <a:xfrm>
            <a:off x="723900" y="365125"/>
            <a:ext cx="10629900" cy="1325563"/>
          </a:xfrm>
        </p:spPr>
        <p:txBody>
          <a:bodyPr/>
          <a:lstStyle/>
          <a:p>
            <a:r>
              <a:rPr lang="en-US" dirty="0">
                <a:latin typeface="Segoe UI Black" pitchFamily="34" charset="0"/>
                <a:ea typeface="Segoe UI Black" pitchFamily="34" charset="0"/>
                <a:cs typeface="Segoe UI Black" pitchFamily="34" charset="0"/>
              </a:rPr>
              <a:t>God is Always Correct in His Guidance</a:t>
            </a:r>
          </a:p>
        </p:txBody>
      </p:sp>
      <p:sp>
        <p:nvSpPr>
          <p:cNvPr id="5" name="Rectangle 4"/>
          <p:cNvSpPr/>
          <p:nvPr/>
        </p:nvSpPr>
        <p:spPr>
          <a:xfrm>
            <a:off x="2286000" y="2181225"/>
            <a:ext cx="9201150" cy="1600438"/>
          </a:xfrm>
          <a:prstGeom prst="rect">
            <a:avLst/>
          </a:prstGeom>
          <a:ln>
            <a:noFill/>
          </a:ln>
        </p:spPr>
        <p:txBody>
          <a:bodyPr wrap="square">
            <a:spAutoFit/>
          </a:bodyPr>
          <a:lstStyle/>
          <a:p>
            <a:pPr algn="ctr"/>
            <a:r>
              <a:rPr lang="en-US" sz="2800" b="1" i="1" dirty="0">
                <a:latin typeface="Segoe UI Black" pitchFamily="34" charset="0"/>
                <a:ea typeface="Segoe UI Black" pitchFamily="34" charset="0"/>
                <a:cs typeface="Segoe UI Black" pitchFamily="34" charset="0"/>
              </a:rPr>
              <a:t>" Every way of a man is right in his own eyes, But the LORD weighs the hearts.”</a:t>
            </a:r>
          </a:p>
          <a:p>
            <a:pPr algn="ctr"/>
            <a:endParaRPr lang="en-US" b="1" i="1" dirty="0">
              <a:latin typeface="Segoe UI Black" pitchFamily="34" charset="0"/>
              <a:ea typeface="Segoe UI Black" pitchFamily="34" charset="0"/>
              <a:cs typeface="Segoe UI Black" pitchFamily="34" charset="0"/>
            </a:endParaRPr>
          </a:p>
          <a:p>
            <a:pPr algn="r"/>
            <a:r>
              <a:rPr lang="en-US" sz="2400" b="1" i="1" dirty="0">
                <a:ea typeface="Segoe UI Black" pitchFamily="34" charset="0"/>
                <a:cs typeface="Segoe UI Black" pitchFamily="34" charset="0"/>
              </a:rPr>
              <a:t>Proverbs 21:2</a:t>
            </a:r>
            <a:endParaRPr lang="en-US" sz="2400" i="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Image result for bible"/>
          <p:cNvPicPr>
            <a:picLocks noChangeAspect="1" noChangeArrowheads="1"/>
          </p:cNvPicPr>
          <p:nvPr/>
        </p:nvPicPr>
        <p:blipFill>
          <a:blip r:embed="rId2" cstate="print"/>
          <a:srcRect/>
          <a:stretch>
            <a:fillRect/>
          </a:stretch>
        </p:blipFill>
        <p:spPr bwMode="auto">
          <a:xfrm>
            <a:off x="498475" y="4591050"/>
            <a:ext cx="4512993" cy="2011363"/>
          </a:xfrm>
          <a:prstGeom prst="rect">
            <a:avLst/>
          </a:prstGeom>
          <a:noFill/>
        </p:spPr>
      </p:pic>
      <p:sp>
        <p:nvSpPr>
          <p:cNvPr id="3" name="Title 2"/>
          <p:cNvSpPr>
            <a:spLocks noGrp="1"/>
          </p:cNvSpPr>
          <p:nvPr>
            <p:ph type="title"/>
          </p:nvPr>
        </p:nvSpPr>
        <p:spPr>
          <a:xfrm>
            <a:off x="723900" y="365125"/>
            <a:ext cx="10629900" cy="1325563"/>
          </a:xfrm>
        </p:spPr>
        <p:txBody>
          <a:bodyPr/>
          <a:lstStyle/>
          <a:p>
            <a:r>
              <a:rPr lang="en-US" dirty="0">
                <a:latin typeface="Segoe UI Black" pitchFamily="34" charset="0"/>
                <a:ea typeface="Segoe UI Black" pitchFamily="34" charset="0"/>
                <a:cs typeface="Segoe UI Black" pitchFamily="34" charset="0"/>
              </a:rPr>
              <a:t>God is Always Correct in His Guidance</a:t>
            </a:r>
          </a:p>
        </p:txBody>
      </p:sp>
      <p:sp>
        <p:nvSpPr>
          <p:cNvPr id="5" name="Rectangle 4"/>
          <p:cNvSpPr/>
          <p:nvPr/>
        </p:nvSpPr>
        <p:spPr>
          <a:xfrm>
            <a:off x="2286000" y="2181225"/>
            <a:ext cx="9201150" cy="2462213"/>
          </a:xfrm>
          <a:prstGeom prst="rect">
            <a:avLst/>
          </a:prstGeom>
          <a:ln>
            <a:noFill/>
          </a:ln>
        </p:spPr>
        <p:txBody>
          <a:bodyPr wrap="square">
            <a:spAutoFit/>
          </a:bodyPr>
          <a:lstStyle/>
          <a:p>
            <a:pPr algn="ctr"/>
            <a:r>
              <a:rPr lang="en-US" sz="2800" b="1" i="1" dirty="0">
                <a:latin typeface="Segoe UI Black" pitchFamily="34" charset="0"/>
                <a:ea typeface="Segoe UI Black" pitchFamily="34" charset="0"/>
                <a:cs typeface="Segoe UI Black" pitchFamily="34" charset="0"/>
              </a:rPr>
              <a:t>" Who is wise? Let him understand these things. Who is prudent? Let him know them. For the ways of the LORD are right; The righteous walk in them, But transgressors stumble in them.”</a:t>
            </a:r>
          </a:p>
          <a:p>
            <a:pPr algn="ctr"/>
            <a:endParaRPr lang="en-US" b="1" i="1" dirty="0">
              <a:latin typeface="Segoe UI Black" pitchFamily="34" charset="0"/>
              <a:ea typeface="Segoe UI Black" pitchFamily="34" charset="0"/>
              <a:cs typeface="Segoe UI Black" pitchFamily="34" charset="0"/>
            </a:endParaRPr>
          </a:p>
          <a:p>
            <a:pPr algn="r"/>
            <a:r>
              <a:rPr lang="en-US" sz="2400" b="1" i="1" dirty="0">
                <a:ea typeface="Segoe UI Black" pitchFamily="34" charset="0"/>
                <a:cs typeface="Segoe UI Black" pitchFamily="34" charset="0"/>
              </a:rPr>
              <a:t>Hosea 14:9</a:t>
            </a:r>
            <a:endParaRPr lang="en-US" sz="2400" i="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Image result for bible"/>
          <p:cNvPicPr>
            <a:picLocks noChangeAspect="1" noChangeArrowheads="1"/>
          </p:cNvPicPr>
          <p:nvPr/>
        </p:nvPicPr>
        <p:blipFill>
          <a:blip r:embed="rId2" cstate="print"/>
          <a:srcRect/>
          <a:stretch>
            <a:fillRect/>
          </a:stretch>
        </p:blipFill>
        <p:spPr bwMode="auto">
          <a:xfrm>
            <a:off x="498475" y="4591050"/>
            <a:ext cx="4512993" cy="2011363"/>
          </a:xfrm>
          <a:prstGeom prst="rect">
            <a:avLst/>
          </a:prstGeom>
          <a:noFill/>
        </p:spPr>
      </p:pic>
      <p:sp>
        <p:nvSpPr>
          <p:cNvPr id="3" name="Title 2"/>
          <p:cNvSpPr>
            <a:spLocks noGrp="1"/>
          </p:cNvSpPr>
          <p:nvPr>
            <p:ph type="title"/>
          </p:nvPr>
        </p:nvSpPr>
        <p:spPr>
          <a:xfrm>
            <a:off x="723900" y="365125"/>
            <a:ext cx="10629900" cy="1325563"/>
          </a:xfrm>
        </p:spPr>
        <p:txBody>
          <a:bodyPr/>
          <a:lstStyle/>
          <a:p>
            <a:r>
              <a:rPr lang="en-US" dirty="0">
                <a:latin typeface="Segoe UI Black" pitchFamily="34" charset="0"/>
                <a:ea typeface="Segoe UI Black" pitchFamily="34" charset="0"/>
                <a:cs typeface="Segoe UI Black" pitchFamily="34" charset="0"/>
              </a:rPr>
              <a:t>God is Always Correct in His Guidance</a:t>
            </a:r>
          </a:p>
        </p:txBody>
      </p:sp>
      <p:sp>
        <p:nvSpPr>
          <p:cNvPr id="5" name="Rectangle 4"/>
          <p:cNvSpPr/>
          <p:nvPr/>
        </p:nvSpPr>
        <p:spPr>
          <a:xfrm>
            <a:off x="2305050" y="2800350"/>
            <a:ext cx="9201150" cy="1169551"/>
          </a:xfrm>
          <a:prstGeom prst="rect">
            <a:avLst/>
          </a:prstGeom>
          <a:ln>
            <a:noFill/>
          </a:ln>
        </p:spPr>
        <p:txBody>
          <a:bodyPr wrap="square">
            <a:spAutoFit/>
          </a:bodyPr>
          <a:lstStyle/>
          <a:p>
            <a:pPr algn="ctr"/>
            <a:r>
              <a:rPr lang="en-US" sz="2800" b="1" i="1" dirty="0">
                <a:latin typeface="Segoe UI Black" pitchFamily="34" charset="0"/>
                <a:ea typeface="Segoe UI Black" pitchFamily="34" charset="0"/>
                <a:cs typeface="Segoe UI Black" pitchFamily="34" charset="0"/>
              </a:rPr>
              <a:t>“Abstain from every form of evil.”</a:t>
            </a:r>
          </a:p>
          <a:p>
            <a:pPr algn="ctr"/>
            <a:endParaRPr lang="en-US" b="1" i="1" dirty="0">
              <a:latin typeface="Segoe UI Black" pitchFamily="34" charset="0"/>
              <a:ea typeface="Segoe UI Black" pitchFamily="34" charset="0"/>
              <a:cs typeface="Segoe UI Black" pitchFamily="34" charset="0"/>
            </a:endParaRPr>
          </a:p>
          <a:p>
            <a:pPr algn="r"/>
            <a:r>
              <a:rPr lang="en-US" sz="2400" b="1" i="1" dirty="0">
                <a:ea typeface="Segoe UI Black" pitchFamily="34" charset="0"/>
                <a:cs typeface="Segoe UI Black" pitchFamily="34" charset="0"/>
              </a:rPr>
              <a:t>1 Thessalonians 5:22</a:t>
            </a:r>
            <a:endParaRPr lang="en-US" sz="2400" i="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Image result for bible"/>
          <p:cNvPicPr>
            <a:picLocks noChangeAspect="1" noChangeArrowheads="1"/>
          </p:cNvPicPr>
          <p:nvPr/>
        </p:nvPicPr>
        <p:blipFill>
          <a:blip r:embed="rId2" cstate="print"/>
          <a:srcRect/>
          <a:stretch>
            <a:fillRect/>
          </a:stretch>
        </p:blipFill>
        <p:spPr bwMode="auto">
          <a:xfrm>
            <a:off x="498475" y="4591050"/>
            <a:ext cx="4512993" cy="2011363"/>
          </a:xfrm>
          <a:prstGeom prst="rect">
            <a:avLst/>
          </a:prstGeom>
          <a:noFill/>
        </p:spPr>
      </p:pic>
      <p:sp>
        <p:nvSpPr>
          <p:cNvPr id="3" name="Title 2"/>
          <p:cNvSpPr>
            <a:spLocks noGrp="1"/>
          </p:cNvSpPr>
          <p:nvPr>
            <p:ph type="title"/>
          </p:nvPr>
        </p:nvSpPr>
        <p:spPr>
          <a:xfrm>
            <a:off x="723900" y="365125"/>
            <a:ext cx="10629900" cy="1325563"/>
          </a:xfrm>
        </p:spPr>
        <p:txBody>
          <a:bodyPr/>
          <a:lstStyle/>
          <a:p>
            <a:r>
              <a:rPr lang="en-US" dirty="0">
                <a:latin typeface="Segoe UI Black" pitchFamily="34" charset="0"/>
                <a:ea typeface="Segoe UI Black" pitchFamily="34" charset="0"/>
                <a:cs typeface="Segoe UI Black" pitchFamily="34" charset="0"/>
              </a:rPr>
              <a:t>God is Always Correct in His Guidance</a:t>
            </a:r>
          </a:p>
        </p:txBody>
      </p:sp>
      <p:sp>
        <p:nvSpPr>
          <p:cNvPr id="5" name="Rectangle 4"/>
          <p:cNvSpPr/>
          <p:nvPr/>
        </p:nvSpPr>
        <p:spPr>
          <a:xfrm>
            <a:off x="2314575" y="2133600"/>
            <a:ext cx="9201150" cy="2677656"/>
          </a:xfrm>
          <a:prstGeom prst="rect">
            <a:avLst/>
          </a:prstGeom>
          <a:ln>
            <a:noFill/>
          </a:ln>
        </p:spPr>
        <p:txBody>
          <a:bodyPr wrap="square">
            <a:spAutoFit/>
          </a:bodyPr>
          <a:lstStyle/>
          <a:p>
            <a:pPr algn="ctr"/>
            <a:r>
              <a:rPr lang="en-US" sz="2800" dirty="0">
                <a:latin typeface="Segoe UI Black" pitchFamily="34" charset="0"/>
                <a:ea typeface="Segoe UI Black" pitchFamily="34" charset="0"/>
                <a:cs typeface="Segoe UI Black" pitchFamily="34" charset="0"/>
              </a:rPr>
              <a:t>In the coming of Christ “all authority” (Mt. 28:18) was given to Him by God, and that is why our only standard of moral authority for the exercise of moral rightness is found in the doctrine of Christ.</a:t>
            </a:r>
          </a:p>
          <a:p>
            <a:pPr algn="ctr"/>
            <a:endParaRPr lang="en-US" sz="2800" dirty="0">
              <a:latin typeface="Segoe UI Black" pitchFamily="34" charset="0"/>
              <a:ea typeface="Segoe UI Black" pitchFamily="34" charset="0"/>
              <a:cs typeface="Segoe UI Black" pitchFamily="34" charset="0"/>
            </a:endParaRPr>
          </a:p>
          <a:p>
            <a:pPr algn="ctr"/>
            <a:r>
              <a:rPr lang="en-US" sz="2800" dirty="0">
                <a:latin typeface="Segoe UI Black" pitchFamily="34" charset="0"/>
                <a:ea typeface="Segoe UI Black" pitchFamily="34" charset="0"/>
                <a:cs typeface="Segoe UI Black" pitchFamily="34" charset="0"/>
              </a:rPr>
              <a:t>It is “The Word” that will judge. (John 12:48)</a:t>
            </a:r>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Oval 1"/>
          <p:cNvSpPr/>
          <p:nvPr/>
        </p:nvSpPr>
        <p:spPr>
          <a:xfrm>
            <a:off x="10772775" y="5772150"/>
            <a:ext cx="771525" cy="35242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END</a:t>
            </a:r>
          </a:p>
        </p:txBody>
      </p:sp>
    </p:spTree>
    <p:extLst>
      <p:ext uri="{BB962C8B-B14F-4D97-AF65-F5344CB8AC3E}">
        <p14:creationId xmlns:p14="http://schemas.microsoft.com/office/powerpoint/2010/main" val="535067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0962" name="Picture 2" descr="Image result for ancient thessalonica"/>
          <p:cNvPicPr>
            <a:picLocks noChangeAspect="1" noChangeArrowheads="1"/>
          </p:cNvPicPr>
          <p:nvPr/>
        </p:nvPicPr>
        <p:blipFill>
          <a:blip r:embed="rId2" cstate="print"/>
          <a:srcRect/>
          <a:stretch>
            <a:fillRect/>
          </a:stretch>
        </p:blipFill>
        <p:spPr bwMode="auto">
          <a:xfrm>
            <a:off x="1040659" y="247651"/>
            <a:ext cx="9953830" cy="5748338"/>
          </a:xfrm>
          <a:prstGeom prst="rect">
            <a:avLst/>
          </a:prstGeom>
          <a:noFill/>
        </p:spPr>
      </p:pic>
      <p:sp>
        <p:nvSpPr>
          <p:cNvPr id="3" name="Content Placeholder 3"/>
          <p:cNvSpPr txBox="1">
            <a:spLocks/>
          </p:cNvSpPr>
          <p:nvPr/>
        </p:nvSpPr>
        <p:spPr>
          <a:xfrm>
            <a:off x="1028700" y="6064251"/>
            <a:ext cx="10001249" cy="793749"/>
          </a:xfrm>
          <a:prstGeom prst="rect">
            <a:avLst/>
          </a:prstGeom>
          <a:noFill/>
        </p:spPr>
        <p:txBody>
          <a:bodyPr>
            <a:no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0" i="0" u="none" strike="noStrike" kern="1200" cap="none" spc="0" normalizeH="0" baseline="0" noProof="0" dirty="0">
                <a:ln>
                  <a:noFill/>
                </a:ln>
                <a:solidFill>
                  <a:schemeClr val="bg1"/>
                </a:solidFill>
                <a:effectLst/>
                <a:uLnTx/>
                <a:uFillTx/>
                <a:latin typeface="Segoe UI Black" pitchFamily="34" charset="0"/>
                <a:ea typeface="Segoe UI Black" pitchFamily="34" charset="0"/>
                <a:cs typeface="Segoe UI Black" pitchFamily="34" charset="0"/>
              </a:rPr>
              <a:t>Great Example of Holy Living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0962" name="Picture 2" descr="Image result for ancient thessalonica"/>
          <p:cNvPicPr>
            <a:picLocks noChangeAspect="1" noChangeArrowheads="1"/>
          </p:cNvPicPr>
          <p:nvPr/>
        </p:nvPicPr>
        <p:blipFill>
          <a:blip r:embed="rId2" cstate="print"/>
          <a:srcRect/>
          <a:stretch>
            <a:fillRect/>
          </a:stretch>
        </p:blipFill>
        <p:spPr bwMode="auto">
          <a:xfrm>
            <a:off x="1040659" y="247651"/>
            <a:ext cx="9953830" cy="5748338"/>
          </a:xfrm>
          <a:prstGeom prst="rect">
            <a:avLst/>
          </a:prstGeom>
          <a:noFill/>
        </p:spPr>
      </p:pic>
      <p:sp>
        <p:nvSpPr>
          <p:cNvPr id="3" name="Content Placeholder 3"/>
          <p:cNvSpPr txBox="1">
            <a:spLocks/>
          </p:cNvSpPr>
          <p:nvPr/>
        </p:nvSpPr>
        <p:spPr>
          <a:xfrm>
            <a:off x="1028700" y="6064251"/>
            <a:ext cx="10001249" cy="793749"/>
          </a:xfrm>
          <a:prstGeom prst="rect">
            <a:avLst/>
          </a:prstGeom>
          <a:noFill/>
        </p:spPr>
        <p:txBody>
          <a:bodyPr>
            <a:no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0" i="0" u="none" strike="noStrike" kern="1200" cap="none" spc="0" normalizeH="0" baseline="0" noProof="0" dirty="0">
                <a:ln>
                  <a:noFill/>
                </a:ln>
                <a:solidFill>
                  <a:schemeClr val="bg1"/>
                </a:solidFill>
                <a:effectLst/>
                <a:uLnTx/>
                <a:uFillTx/>
                <a:latin typeface="Segoe UI Black" pitchFamily="34" charset="0"/>
                <a:ea typeface="Segoe UI Black" pitchFamily="34" charset="0"/>
                <a:cs typeface="Segoe UI Black" pitchFamily="34" charset="0"/>
              </a:rPr>
              <a:t>Great Example of Holy Living</a:t>
            </a:r>
          </a:p>
        </p:txBody>
      </p:sp>
      <p:sp>
        <p:nvSpPr>
          <p:cNvPr id="4" name="TextBox 3"/>
          <p:cNvSpPr txBox="1"/>
          <p:nvPr/>
        </p:nvSpPr>
        <p:spPr>
          <a:xfrm>
            <a:off x="3153602" y="2491408"/>
            <a:ext cx="5751443" cy="1692771"/>
          </a:xfrm>
          <a:prstGeom prst="rect">
            <a:avLst/>
          </a:prstGeom>
          <a:solidFill>
            <a:schemeClr val="accent1">
              <a:lumMod val="60000"/>
              <a:lumOff val="40000"/>
            </a:schemeClr>
          </a:solidFill>
        </p:spPr>
        <p:txBody>
          <a:bodyPr wrap="square" rtlCol="0">
            <a:spAutoFit/>
          </a:bodyPr>
          <a:lstStyle/>
          <a:p>
            <a:pPr algn="ctr"/>
            <a:r>
              <a:rPr lang="en-US" sz="4000" dirty="0">
                <a:latin typeface="Segoe UI Black" panose="020B0A02040204020203" pitchFamily="34" charset="0"/>
                <a:ea typeface="Segoe UI Black" panose="020B0A02040204020203" pitchFamily="34" charset="0"/>
                <a:cs typeface="Segoe UI Black" panose="020B0A02040204020203" pitchFamily="34" charset="0"/>
              </a:rPr>
              <a:t>Exhort: </a:t>
            </a:r>
          </a:p>
          <a:p>
            <a:pPr algn="ctr"/>
            <a:r>
              <a:rPr lang="en-US" sz="3200" dirty="0">
                <a:latin typeface="Segoe UI Black" panose="020B0A02040204020203" pitchFamily="34" charset="0"/>
                <a:ea typeface="Segoe UI Black" panose="020B0A02040204020203" pitchFamily="34" charset="0"/>
                <a:cs typeface="Segoe UI Black" panose="020B0A02040204020203" pitchFamily="34" charset="0"/>
              </a:rPr>
              <a:t>to urge by earnest appeal,   recommend strongly</a:t>
            </a:r>
            <a:endParaRPr lang="en-US" sz="3200" dirty="0"/>
          </a:p>
        </p:txBody>
      </p:sp>
    </p:spTree>
    <p:extLst>
      <p:ext uri="{BB962C8B-B14F-4D97-AF65-F5344CB8AC3E}">
        <p14:creationId xmlns:p14="http://schemas.microsoft.com/office/powerpoint/2010/main" val="244496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Image result for bible"/>
          <p:cNvPicPr>
            <a:picLocks noChangeAspect="1" noChangeArrowheads="1"/>
          </p:cNvPicPr>
          <p:nvPr/>
        </p:nvPicPr>
        <p:blipFill>
          <a:blip r:embed="rId2" cstate="print"/>
          <a:srcRect/>
          <a:stretch>
            <a:fillRect/>
          </a:stretch>
        </p:blipFill>
        <p:spPr bwMode="auto">
          <a:xfrm>
            <a:off x="498475" y="4591050"/>
            <a:ext cx="4512993" cy="2011363"/>
          </a:xfrm>
          <a:prstGeom prst="rect">
            <a:avLst/>
          </a:prstGeom>
          <a:noFill/>
        </p:spPr>
      </p:pic>
      <p:sp>
        <p:nvSpPr>
          <p:cNvPr id="3" name="Title 2"/>
          <p:cNvSpPr>
            <a:spLocks noGrp="1"/>
          </p:cNvSpPr>
          <p:nvPr>
            <p:ph type="title"/>
          </p:nvPr>
        </p:nvSpPr>
        <p:spPr/>
        <p:txBody>
          <a:bodyPr/>
          <a:lstStyle/>
          <a:p>
            <a:r>
              <a:rPr lang="en-US" dirty="0">
                <a:latin typeface="Segoe UI Black" pitchFamily="34" charset="0"/>
                <a:ea typeface="Segoe UI Black" pitchFamily="34" charset="0"/>
                <a:cs typeface="Segoe UI Black" pitchFamily="34" charset="0"/>
              </a:rPr>
              <a:t>Authority of the Bible - ETHICS</a:t>
            </a:r>
          </a:p>
        </p:txBody>
      </p:sp>
      <p:sp>
        <p:nvSpPr>
          <p:cNvPr id="4" name="Content Placeholder 3"/>
          <p:cNvSpPr>
            <a:spLocks noGrp="1"/>
          </p:cNvSpPr>
          <p:nvPr>
            <p:ph idx="1"/>
          </p:nvPr>
        </p:nvSpPr>
        <p:spPr>
          <a:xfrm>
            <a:off x="838200" y="1825625"/>
            <a:ext cx="10515600" cy="2641600"/>
          </a:xfrm>
        </p:spPr>
        <p:txBody>
          <a:bodyPr>
            <a:normAutofit lnSpcReduction="10000"/>
          </a:bodyPr>
          <a:lstStyle/>
          <a:p>
            <a:r>
              <a:rPr lang="en-US" sz="3200" b="1" dirty="0">
                <a:ea typeface="Segoe UI Black" pitchFamily="34" charset="0"/>
                <a:cs typeface="Segoe UI Black" pitchFamily="34" charset="0"/>
              </a:rPr>
              <a:t>Authority refers to “the power or right to act or command”</a:t>
            </a:r>
          </a:p>
          <a:p>
            <a:endParaRPr lang="en-US" sz="1200" b="1" dirty="0">
              <a:ea typeface="Segoe UI Black" pitchFamily="34" charset="0"/>
              <a:cs typeface="Segoe UI Black" pitchFamily="34" charset="0"/>
            </a:endParaRPr>
          </a:p>
          <a:p>
            <a:r>
              <a:rPr lang="en-US" sz="3200" b="1" dirty="0">
                <a:ea typeface="Segoe UI Black" pitchFamily="34" charset="0"/>
                <a:cs typeface="Segoe UI Black" pitchFamily="34" charset="0"/>
              </a:rPr>
              <a:t>Ethics has reference to </a:t>
            </a:r>
          </a:p>
          <a:p>
            <a:pPr lvl="1"/>
            <a:r>
              <a:rPr lang="en-US" sz="2800" b="1" dirty="0">
                <a:ea typeface="Segoe UI Black" pitchFamily="34" charset="0"/>
                <a:cs typeface="Segoe UI Black" pitchFamily="34" charset="0"/>
              </a:rPr>
              <a:t>A set of moral principles or values</a:t>
            </a:r>
          </a:p>
          <a:p>
            <a:pPr lvl="1"/>
            <a:r>
              <a:rPr lang="en-US" sz="2800" b="1" dirty="0">
                <a:ea typeface="Segoe UI Black" pitchFamily="34" charset="0"/>
                <a:cs typeface="Segoe UI Black" pitchFamily="34" charset="0"/>
              </a:rPr>
              <a:t>The principles or conduct governing an individual or a group					</a:t>
            </a:r>
          </a:p>
        </p:txBody>
      </p:sp>
      <p:sp>
        <p:nvSpPr>
          <p:cNvPr id="5" name="Rectangle 4"/>
          <p:cNvSpPr/>
          <p:nvPr/>
        </p:nvSpPr>
        <p:spPr>
          <a:xfrm>
            <a:off x="5857874" y="4495711"/>
            <a:ext cx="5667375" cy="2092881"/>
          </a:xfrm>
          <a:prstGeom prst="rect">
            <a:avLst/>
          </a:prstGeom>
          <a:ln>
            <a:solidFill>
              <a:schemeClr val="accent2">
                <a:lumMod val="50000"/>
              </a:schemeClr>
            </a:solidFill>
          </a:ln>
        </p:spPr>
        <p:txBody>
          <a:bodyPr wrap="square">
            <a:spAutoFit/>
          </a:bodyPr>
          <a:lstStyle/>
          <a:p>
            <a:pPr algn="ctr"/>
            <a:r>
              <a:rPr lang="en-US" sz="2800" b="1" i="1" dirty="0">
                <a:latin typeface="Segoe UI Black" pitchFamily="34" charset="0"/>
                <a:ea typeface="Segoe UI Black" pitchFamily="34" charset="0"/>
                <a:cs typeface="Segoe UI Black" pitchFamily="34" charset="0"/>
              </a:rPr>
              <a:t>“By what authority are you doing these things” And who gave you this authority?”</a:t>
            </a:r>
          </a:p>
          <a:p>
            <a:pPr algn="ctr"/>
            <a:endParaRPr lang="en-US" b="1" i="1" dirty="0">
              <a:latin typeface="Segoe UI Black" pitchFamily="34" charset="0"/>
              <a:ea typeface="Segoe UI Black" pitchFamily="34" charset="0"/>
              <a:cs typeface="Segoe UI Black" pitchFamily="34" charset="0"/>
            </a:endParaRPr>
          </a:p>
          <a:p>
            <a:pPr algn="ctr"/>
            <a:r>
              <a:rPr lang="en-US" sz="2800" b="1" i="1" dirty="0">
                <a:ea typeface="Segoe UI Black" pitchFamily="34" charset="0"/>
                <a:cs typeface="Segoe UI Black" pitchFamily="34" charset="0"/>
              </a:rPr>
              <a:t>Matthew 21:23</a:t>
            </a:r>
            <a:endParaRPr lang="en-US" sz="28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blinds(horizontal)">
                                      <p:cBhvr>
                                        <p:cTn id="10" dur="500"/>
                                        <p:tgtEl>
                                          <p:spTgt spid="4">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blinds(horizontal)">
                                      <p:cBhvr>
                                        <p:cTn id="13" dur="500"/>
                                        <p:tgtEl>
                                          <p:spTgt spid="4">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Image result for bible"/>
          <p:cNvPicPr>
            <a:picLocks noChangeAspect="1" noChangeArrowheads="1"/>
          </p:cNvPicPr>
          <p:nvPr/>
        </p:nvPicPr>
        <p:blipFill>
          <a:blip r:embed="rId2" cstate="print"/>
          <a:srcRect/>
          <a:stretch>
            <a:fillRect/>
          </a:stretch>
        </p:blipFill>
        <p:spPr bwMode="auto">
          <a:xfrm>
            <a:off x="498475" y="4591050"/>
            <a:ext cx="4512993" cy="2011363"/>
          </a:xfrm>
          <a:prstGeom prst="rect">
            <a:avLst/>
          </a:prstGeom>
          <a:noFill/>
        </p:spPr>
      </p:pic>
      <p:sp>
        <p:nvSpPr>
          <p:cNvPr id="3" name="Title 2"/>
          <p:cNvSpPr>
            <a:spLocks noGrp="1"/>
          </p:cNvSpPr>
          <p:nvPr>
            <p:ph type="title"/>
          </p:nvPr>
        </p:nvSpPr>
        <p:spPr/>
        <p:txBody>
          <a:bodyPr/>
          <a:lstStyle/>
          <a:p>
            <a:r>
              <a:rPr lang="en-US" dirty="0">
                <a:latin typeface="Segoe UI Black" pitchFamily="34" charset="0"/>
                <a:ea typeface="Segoe UI Black" pitchFamily="34" charset="0"/>
                <a:cs typeface="Segoe UI Black" pitchFamily="34" charset="0"/>
              </a:rPr>
              <a:t>Authority of the Bible - ETHICS</a:t>
            </a:r>
          </a:p>
        </p:txBody>
      </p:sp>
      <p:sp>
        <p:nvSpPr>
          <p:cNvPr id="4" name="Content Placeholder 3"/>
          <p:cNvSpPr>
            <a:spLocks noGrp="1"/>
          </p:cNvSpPr>
          <p:nvPr>
            <p:ph idx="1"/>
          </p:nvPr>
        </p:nvSpPr>
        <p:spPr>
          <a:xfrm>
            <a:off x="838200" y="1825625"/>
            <a:ext cx="10515600" cy="2641600"/>
          </a:xfrm>
        </p:spPr>
        <p:txBody>
          <a:bodyPr>
            <a:normAutofit lnSpcReduction="10000"/>
          </a:bodyPr>
          <a:lstStyle/>
          <a:p>
            <a:r>
              <a:rPr lang="en-US" sz="3200" b="1" dirty="0">
                <a:ea typeface="Segoe UI Black" pitchFamily="34" charset="0"/>
                <a:cs typeface="Segoe UI Black" pitchFamily="34" charset="0"/>
              </a:rPr>
              <a:t>Authority refers to “the power or right to act or command”</a:t>
            </a:r>
          </a:p>
          <a:p>
            <a:endParaRPr lang="en-US" sz="1200" b="1" dirty="0">
              <a:ea typeface="Segoe UI Black" pitchFamily="34" charset="0"/>
              <a:cs typeface="Segoe UI Black" pitchFamily="34" charset="0"/>
            </a:endParaRPr>
          </a:p>
          <a:p>
            <a:r>
              <a:rPr lang="en-US" sz="3200" b="1" dirty="0">
                <a:ea typeface="Segoe UI Black" pitchFamily="34" charset="0"/>
                <a:cs typeface="Segoe UI Black" pitchFamily="34" charset="0"/>
              </a:rPr>
              <a:t>Ethics has reference to </a:t>
            </a:r>
          </a:p>
          <a:p>
            <a:pPr lvl="1"/>
            <a:r>
              <a:rPr lang="en-US" sz="2800" b="1" dirty="0">
                <a:ea typeface="Segoe UI Black" pitchFamily="34" charset="0"/>
                <a:cs typeface="Segoe UI Black" pitchFamily="34" charset="0"/>
              </a:rPr>
              <a:t>A set of moral principles or values</a:t>
            </a:r>
          </a:p>
          <a:p>
            <a:pPr lvl="1"/>
            <a:r>
              <a:rPr lang="en-US" sz="2800" b="1" dirty="0">
                <a:ea typeface="Segoe UI Black" pitchFamily="34" charset="0"/>
                <a:cs typeface="Segoe UI Black" pitchFamily="34" charset="0"/>
              </a:rPr>
              <a:t>The principles or conduct governing an individual or a group					</a:t>
            </a:r>
          </a:p>
        </p:txBody>
      </p:sp>
      <p:sp>
        <p:nvSpPr>
          <p:cNvPr id="5" name="Rectangle 4"/>
          <p:cNvSpPr/>
          <p:nvPr/>
        </p:nvSpPr>
        <p:spPr>
          <a:xfrm>
            <a:off x="5857874" y="4495711"/>
            <a:ext cx="5667375" cy="1231106"/>
          </a:xfrm>
          <a:prstGeom prst="rect">
            <a:avLst/>
          </a:prstGeom>
          <a:ln>
            <a:solidFill>
              <a:schemeClr val="accent2">
                <a:lumMod val="50000"/>
              </a:schemeClr>
            </a:solidFill>
          </a:ln>
        </p:spPr>
        <p:txBody>
          <a:bodyPr wrap="square">
            <a:spAutoFit/>
          </a:bodyPr>
          <a:lstStyle/>
          <a:p>
            <a:pPr algn="ctr"/>
            <a:r>
              <a:rPr lang="en-US" sz="2800" b="1" i="1" dirty="0">
                <a:latin typeface="Segoe UI Black" pitchFamily="34" charset="0"/>
                <a:ea typeface="Segoe UI Black" pitchFamily="34" charset="0"/>
                <a:cs typeface="Segoe UI Black" pitchFamily="34" charset="0"/>
              </a:rPr>
              <a:t>“pillar and ground of truth”</a:t>
            </a:r>
          </a:p>
          <a:p>
            <a:pPr algn="ctr"/>
            <a:endParaRPr lang="en-US" b="1" i="1" dirty="0">
              <a:latin typeface="Segoe UI Black" pitchFamily="34" charset="0"/>
              <a:ea typeface="Segoe UI Black" pitchFamily="34" charset="0"/>
              <a:cs typeface="Segoe UI Black" pitchFamily="34" charset="0"/>
            </a:endParaRPr>
          </a:p>
          <a:p>
            <a:pPr algn="ctr"/>
            <a:r>
              <a:rPr lang="en-US" sz="2800" b="1" i="1" dirty="0">
                <a:ea typeface="Segoe UI Black" pitchFamily="34" charset="0"/>
                <a:cs typeface="Segoe UI Black" pitchFamily="34" charset="0"/>
              </a:rPr>
              <a:t>1 Timothy 3:15</a:t>
            </a:r>
            <a:endParaRPr lang="en-US" sz="28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bg1"/>
                </a:solidFill>
                <a:latin typeface="Segoe UI Black" pitchFamily="34" charset="0"/>
                <a:ea typeface="Segoe UI Black" pitchFamily="34" charset="0"/>
                <a:cs typeface="Segoe UI Black" pitchFamily="34" charset="0"/>
              </a:rPr>
              <a:t>Human – SITUATIONAL ETHICS</a:t>
            </a:r>
          </a:p>
        </p:txBody>
      </p:sp>
      <p:sp>
        <p:nvSpPr>
          <p:cNvPr id="4" name="Content Placeholder 3"/>
          <p:cNvSpPr>
            <a:spLocks noGrp="1"/>
          </p:cNvSpPr>
          <p:nvPr>
            <p:ph idx="1"/>
          </p:nvPr>
        </p:nvSpPr>
        <p:spPr>
          <a:xfrm>
            <a:off x="847724" y="2130425"/>
            <a:ext cx="11115675" cy="3660775"/>
          </a:xfrm>
        </p:spPr>
        <p:txBody>
          <a:bodyPr>
            <a:normAutofit/>
          </a:bodyPr>
          <a:lstStyle/>
          <a:p>
            <a:r>
              <a:rPr lang="en-US" sz="4000" b="1" u="sng" dirty="0">
                <a:solidFill>
                  <a:schemeClr val="bg1"/>
                </a:solidFill>
                <a:ea typeface="Segoe UI Black" pitchFamily="34" charset="0"/>
                <a:cs typeface="Segoe UI Black" pitchFamily="34" charset="0"/>
              </a:rPr>
              <a:t>Ethics</a:t>
            </a:r>
            <a:r>
              <a:rPr lang="en-US" sz="3200" b="1" dirty="0">
                <a:solidFill>
                  <a:schemeClr val="bg1"/>
                </a:solidFill>
                <a:ea typeface="Segoe UI Black" pitchFamily="34" charset="0"/>
                <a:cs typeface="Segoe UI Black" pitchFamily="34" charset="0"/>
              </a:rPr>
              <a:t> means “a series of rules, laws, and principles by 			         which we act and which tells us what to do”</a:t>
            </a:r>
          </a:p>
          <a:p>
            <a:endParaRPr lang="en-US" sz="1200" b="1" dirty="0">
              <a:solidFill>
                <a:schemeClr val="bg1"/>
              </a:solidFill>
              <a:ea typeface="Segoe UI Black" pitchFamily="34" charset="0"/>
              <a:cs typeface="Segoe UI Black" pitchFamily="34" charset="0"/>
            </a:endParaRPr>
          </a:p>
          <a:p>
            <a:r>
              <a:rPr lang="en-US" sz="4000" b="1" u="sng" dirty="0">
                <a:solidFill>
                  <a:schemeClr val="bg1"/>
                </a:solidFill>
                <a:ea typeface="Segoe UI Black" pitchFamily="34" charset="0"/>
                <a:cs typeface="Segoe UI Black" pitchFamily="34" charset="0"/>
              </a:rPr>
              <a:t>Situation Ethics</a:t>
            </a:r>
            <a:r>
              <a:rPr lang="en-US" sz="4000" b="1" dirty="0">
                <a:solidFill>
                  <a:schemeClr val="bg1"/>
                </a:solidFill>
                <a:ea typeface="Segoe UI Black" pitchFamily="34" charset="0"/>
                <a:cs typeface="Segoe UI Black" pitchFamily="34" charset="0"/>
              </a:rPr>
              <a:t> </a:t>
            </a:r>
            <a:r>
              <a:rPr lang="en-US" sz="3200" b="1" dirty="0">
                <a:solidFill>
                  <a:schemeClr val="bg1"/>
                </a:solidFill>
                <a:ea typeface="Segoe UI Black" pitchFamily="34" charset="0"/>
                <a:cs typeface="Segoe UI Black" pitchFamily="34" charset="0"/>
              </a:rPr>
              <a:t>are not geared to rules and regulations</a:t>
            </a:r>
          </a:p>
          <a:p>
            <a:pPr lvl="1"/>
            <a:r>
              <a:rPr lang="en-US" sz="2800" b="1" dirty="0">
                <a:solidFill>
                  <a:schemeClr val="bg1"/>
                </a:solidFill>
                <a:ea typeface="Segoe UI Black" pitchFamily="34" charset="0"/>
                <a:cs typeface="Segoe UI Black" pitchFamily="34" charset="0"/>
              </a:rPr>
              <a:t>Flexibility in the application of moral laws according to circumstances</a:t>
            </a:r>
          </a:p>
          <a:p>
            <a:pPr lvl="1"/>
            <a:r>
              <a:rPr lang="en-US" sz="2800" b="1" dirty="0">
                <a:solidFill>
                  <a:schemeClr val="bg1"/>
                </a:solidFill>
                <a:ea typeface="Segoe UI Black" pitchFamily="34" charset="0"/>
                <a:cs typeface="Segoe UI Black" pitchFamily="34" charset="0"/>
              </a:rPr>
              <a:t>Nothing right or wrong – decision made on the situation at hand!</a:t>
            </a:r>
            <a:endParaRPr lang="en-US" sz="2800" b="1" dirty="0">
              <a:ea typeface="Segoe UI Black" pitchFamily="34" charset="0"/>
              <a:cs typeface="Segoe UI Black" pitchFamily="34" charset="0"/>
            </a:endParaRPr>
          </a:p>
        </p:txBody>
      </p:sp>
      <p:pic>
        <p:nvPicPr>
          <p:cNvPr id="47106" name="Picture 2" descr="Image result for human brain thinking"/>
          <p:cNvPicPr>
            <a:picLocks noChangeAspect="1" noChangeArrowheads="1"/>
          </p:cNvPicPr>
          <p:nvPr/>
        </p:nvPicPr>
        <p:blipFill>
          <a:blip r:embed="rId2" cstate="print"/>
          <a:srcRect/>
          <a:stretch>
            <a:fillRect/>
          </a:stretch>
        </p:blipFill>
        <p:spPr bwMode="auto">
          <a:xfrm>
            <a:off x="10166871" y="161925"/>
            <a:ext cx="1748904" cy="17430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bg1"/>
                </a:solidFill>
                <a:latin typeface="Segoe UI Black" pitchFamily="34" charset="0"/>
                <a:ea typeface="Segoe UI Black" pitchFamily="34" charset="0"/>
                <a:cs typeface="Segoe UI Black" pitchFamily="34" charset="0"/>
              </a:rPr>
              <a:t>Human – SITUATIONAL ETHICS</a:t>
            </a:r>
          </a:p>
        </p:txBody>
      </p:sp>
      <p:sp>
        <p:nvSpPr>
          <p:cNvPr id="4" name="Content Placeholder 3"/>
          <p:cNvSpPr>
            <a:spLocks noGrp="1"/>
          </p:cNvSpPr>
          <p:nvPr>
            <p:ph idx="1"/>
          </p:nvPr>
        </p:nvSpPr>
        <p:spPr>
          <a:xfrm>
            <a:off x="838199" y="1825625"/>
            <a:ext cx="11115675" cy="2670175"/>
          </a:xfrm>
        </p:spPr>
        <p:txBody>
          <a:bodyPr>
            <a:normAutofit/>
          </a:bodyPr>
          <a:lstStyle/>
          <a:p>
            <a:r>
              <a:rPr lang="en-US" sz="3200" b="1" dirty="0">
                <a:solidFill>
                  <a:srgbClr val="FFFF00"/>
                </a:solidFill>
              </a:rPr>
              <a:t>Atheistic </a:t>
            </a:r>
            <a:r>
              <a:rPr lang="en-US" sz="3200" b="1" dirty="0" err="1">
                <a:solidFill>
                  <a:srgbClr val="FFFF00"/>
                </a:solidFill>
              </a:rPr>
              <a:t>Situationism</a:t>
            </a:r>
            <a:endParaRPr lang="en-US" sz="3200" b="1" dirty="0">
              <a:solidFill>
                <a:srgbClr val="FFFF00"/>
              </a:solidFill>
            </a:endParaRPr>
          </a:p>
          <a:p>
            <a:pPr lvl="1"/>
            <a:r>
              <a:rPr lang="en-US" sz="2800" b="1" dirty="0">
                <a:solidFill>
                  <a:schemeClr val="bg1"/>
                </a:solidFill>
              </a:rPr>
              <a:t>Those who totally reject the scriptures as having any bearing on morality</a:t>
            </a:r>
          </a:p>
          <a:p>
            <a:endParaRPr lang="en-US" sz="1200" b="1" dirty="0">
              <a:solidFill>
                <a:schemeClr val="bg1"/>
              </a:solidFill>
              <a:ea typeface="Segoe UI Black" pitchFamily="34" charset="0"/>
              <a:cs typeface="Segoe UI Black" pitchFamily="34" charset="0"/>
            </a:endParaRPr>
          </a:p>
          <a:p>
            <a:r>
              <a:rPr lang="en-US" sz="3200" b="1" dirty="0">
                <a:solidFill>
                  <a:srgbClr val="FFFF00"/>
                </a:solidFill>
                <a:ea typeface="Segoe UI Black" pitchFamily="34" charset="0"/>
                <a:cs typeface="Segoe UI Black" pitchFamily="34" charset="0"/>
              </a:rPr>
              <a:t>Religious </a:t>
            </a:r>
            <a:r>
              <a:rPr lang="en-US" sz="3200" b="1" dirty="0" err="1">
                <a:solidFill>
                  <a:srgbClr val="FFFF00"/>
                </a:solidFill>
                <a:ea typeface="Segoe UI Black" pitchFamily="34" charset="0"/>
                <a:cs typeface="Segoe UI Black" pitchFamily="34" charset="0"/>
              </a:rPr>
              <a:t>Situationism</a:t>
            </a:r>
            <a:endParaRPr lang="en-US" sz="3200" b="1" dirty="0">
              <a:solidFill>
                <a:srgbClr val="FFFF00"/>
              </a:solidFill>
              <a:ea typeface="Segoe UI Black" pitchFamily="34" charset="0"/>
              <a:cs typeface="Segoe UI Black" pitchFamily="34" charset="0"/>
            </a:endParaRPr>
          </a:p>
          <a:p>
            <a:pPr lvl="1"/>
            <a:r>
              <a:rPr lang="en-US" sz="2800" b="1" dirty="0">
                <a:solidFill>
                  <a:schemeClr val="bg1"/>
                </a:solidFill>
                <a:ea typeface="Segoe UI Black" pitchFamily="34" charset="0"/>
                <a:cs typeface="Segoe UI Black" pitchFamily="34" charset="0"/>
              </a:rPr>
              <a:t>Those who allege that the Bible actually endorses this code of action</a:t>
            </a:r>
          </a:p>
        </p:txBody>
      </p:sp>
      <p:pic>
        <p:nvPicPr>
          <p:cNvPr id="5" name="Picture 2" descr="Image result for human brain thinking"/>
          <p:cNvPicPr>
            <a:picLocks noChangeAspect="1" noChangeArrowheads="1"/>
          </p:cNvPicPr>
          <p:nvPr/>
        </p:nvPicPr>
        <p:blipFill>
          <a:blip r:embed="rId2" cstate="print"/>
          <a:srcRect/>
          <a:stretch>
            <a:fillRect/>
          </a:stretch>
        </p:blipFill>
        <p:spPr bwMode="auto">
          <a:xfrm>
            <a:off x="10166871" y="161925"/>
            <a:ext cx="1748904" cy="174307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bg1"/>
                </a:solidFill>
                <a:latin typeface="Segoe UI Black" pitchFamily="34" charset="0"/>
                <a:ea typeface="Segoe UI Black" pitchFamily="34" charset="0"/>
                <a:cs typeface="Segoe UI Black" pitchFamily="34" charset="0"/>
              </a:rPr>
              <a:t>Human – SITUATIONAL ETHICS</a:t>
            </a:r>
          </a:p>
        </p:txBody>
      </p:sp>
      <p:sp>
        <p:nvSpPr>
          <p:cNvPr id="4" name="Content Placeholder 3"/>
          <p:cNvSpPr>
            <a:spLocks noGrp="1"/>
          </p:cNvSpPr>
          <p:nvPr>
            <p:ph idx="1"/>
          </p:nvPr>
        </p:nvSpPr>
        <p:spPr>
          <a:xfrm>
            <a:off x="838199" y="1825625"/>
            <a:ext cx="11115675" cy="3365500"/>
          </a:xfrm>
        </p:spPr>
        <p:txBody>
          <a:bodyPr>
            <a:normAutofit/>
          </a:bodyPr>
          <a:lstStyle/>
          <a:p>
            <a:r>
              <a:rPr lang="en-US" sz="3200" b="1" dirty="0">
                <a:solidFill>
                  <a:srgbClr val="FFFF00"/>
                </a:solidFill>
              </a:rPr>
              <a:t>Atheistic </a:t>
            </a:r>
            <a:r>
              <a:rPr lang="en-US" sz="3200" b="1" dirty="0" err="1">
                <a:solidFill>
                  <a:srgbClr val="FFFF00"/>
                </a:solidFill>
              </a:rPr>
              <a:t>Situationism</a:t>
            </a:r>
            <a:endParaRPr lang="en-US" sz="3200" b="1" dirty="0">
              <a:solidFill>
                <a:srgbClr val="FFFF00"/>
              </a:solidFill>
            </a:endParaRPr>
          </a:p>
          <a:p>
            <a:pPr lvl="1"/>
            <a:r>
              <a:rPr lang="en-US" sz="2800" b="1" dirty="0">
                <a:solidFill>
                  <a:schemeClr val="bg1"/>
                </a:solidFill>
              </a:rPr>
              <a:t>Those who totally reject the scriptures as having any bearing on morality</a:t>
            </a:r>
          </a:p>
          <a:p>
            <a:endParaRPr lang="en-US" sz="1200" b="1" dirty="0">
              <a:solidFill>
                <a:schemeClr val="bg1"/>
              </a:solidFill>
              <a:ea typeface="Segoe UI Black" pitchFamily="34" charset="0"/>
              <a:cs typeface="Segoe UI Black" pitchFamily="34" charset="0"/>
            </a:endParaRPr>
          </a:p>
          <a:p>
            <a:r>
              <a:rPr lang="en-US" sz="3200" b="1" dirty="0">
                <a:solidFill>
                  <a:schemeClr val="bg1"/>
                </a:solidFill>
                <a:ea typeface="Segoe UI Black" pitchFamily="34" charset="0"/>
                <a:cs typeface="Segoe UI Black" pitchFamily="34" charset="0"/>
              </a:rPr>
              <a:t>Wholly void of reason</a:t>
            </a:r>
          </a:p>
          <a:p>
            <a:r>
              <a:rPr lang="en-US" sz="3200" b="1" dirty="0">
                <a:solidFill>
                  <a:schemeClr val="bg1"/>
                </a:solidFill>
                <a:ea typeface="Segoe UI Black" pitchFamily="34" charset="0"/>
                <a:cs typeface="Segoe UI Black" pitchFamily="34" charset="0"/>
              </a:rPr>
              <a:t>Man is a self governing creature – cannot do wrong</a:t>
            </a:r>
          </a:p>
        </p:txBody>
      </p:sp>
      <p:pic>
        <p:nvPicPr>
          <p:cNvPr id="5" name="Picture 2" descr="Image result for human brain thinking"/>
          <p:cNvPicPr>
            <a:picLocks noChangeAspect="1" noChangeArrowheads="1"/>
          </p:cNvPicPr>
          <p:nvPr/>
        </p:nvPicPr>
        <p:blipFill>
          <a:blip r:embed="rId2" cstate="print"/>
          <a:srcRect/>
          <a:stretch>
            <a:fillRect/>
          </a:stretch>
        </p:blipFill>
        <p:spPr bwMode="auto">
          <a:xfrm>
            <a:off x="10166871" y="161925"/>
            <a:ext cx="1748904" cy="1743075"/>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521</TotalTime>
  <Words>1345</Words>
  <Application>Microsoft Office PowerPoint</Application>
  <PresentationFormat>Widescreen</PresentationFormat>
  <Paragraphs>153</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Segoe UI Black</vt:lpstr>
      <vt:lpstr>Office Theme</vt:lpstr>
      <vt:lpstr>PowerPoint Presentation</vt:lpstr>
      <vt:lpstr>PowerPoint Presentation</vt:lpstr>
      <vt:lpstr>PowerPoint Presentation</vt:lpstr>
      <vt:lpstr>PowerPoint Presentation</vt:lpstr>
      <vt:lpstr>Authority of the Bible - ETHICS</vt:lpstr>
      <vt:lpstr>Authority of the Bible - ETHICS</vt:lpstr>
      <vt:lpstr>Human – SITUATIONAL ETHICS</vt:lpstr>
      <vt:lpstr>Human – SITUATIONAL ETHICS</vt:lpstr>
      <vt:lpstr>Human – SITUATIONAL ETHICS</vt:lpstr>
      <vt:lpstr>Human – SITUATIONAL ETHICS</vt:lpstr>
      <vt:lpstr>Human – SITUATIONAL ETHICS</vt:lpstr>
      <vt:lpstr>Human – SITUATIONAL ETHICS</vt:lpstr>
      <vt:lpstr>Human – SITUATIONAL ETHICS</vt:lpstr>
      <vt:lpstr>Human – SITUATIONAL ETHICS</vt:lpstr>
      <vt:lpstr>Human – SITUATIONAL ETHICS</vt:lpstr>
      <vt:lpstr>Human – SITUATIONAL ETHICS</vt:lpstr>
      <vt:lpstr>Human – SITUATIONAL ETHICS</vt:lpstr>
      <vt:lpstr>Human – SITUATIONAL ETHICS</vt:lpstr>
      <vt:lpstr>Authority of the Bible - ETHICS</vt:lpstr>
      <vt:lpstr>Authority of the Bible - ETHICS</vt:lpstr>
      <vt:lpstr>God is Always Correct in His Guidance</vt:lpstr>
      <vt:lpstr>God is Always Correct in His Guidance</vt:lpstr>
      <vt:lpstr>God is Always Correct in His Guidance</vt:lpstr>
      <vt:lpstr>God is Always Correct in His Guidance</vt:lpstr>
      <vt:lpstr>God is Always Correct in His Guidance</vt:lpstr>
      <vt:lpstr>God is Always Correct in His Guidance</vt:lpstr>
      <vt:lpstr>God is Always Correct in His Guidance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Lenny</dc:creator>
  <cp:lastModifiedBy>Lenny</cp:lastModifiedBy>
  <cp:revision>56</cp:revision>
  <dcterms:created xsi:type="dcterms:W3CDTF">2016-09-07T01:24:21Z</dcterms:created>
  <dcterms:modified xsi:type="dcterms:W3CDTF">2016-10-02T11:35:28Z</dcterms:modified>
</cp:coreProperties>
</file>