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8" r:id="rId3"/>
    <p:sldId id="256" r:id="rId4"/>
    <p:sldId id="257" r:id="rId5"/>
    <p:sldId id="258" r:id="rId6"/>
    <p:sldId id="259" r:id="rId7"/>
    <p:sldId id="260" r:id="rId8"/>
    <p:sldId id="261" r:id="rId9"/>
    <p:sldId id="262" r:id="rId10"/>
    <p:sldId id="263" r:id="rId11"/>
    <p:sldId id="264" r:id="rId12"/>
    <p:sldId id="265" r:id="rId13"/>
    <p:sldId id="266" r:id="rId14"/>
    <p:sldId id="267" r:id="rId1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93AE65-9C8A-494B-ADFB-F4D55004BCA7}"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255320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3AE65-9C8A-494B-ADFB-F4D55004BCA7}"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3697799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3AE65-9C8A-494B-ADFB-F4D55004BCA7}"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149708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8947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52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769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96376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0309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471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6664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828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3AE65-9C8A-494B-ADFB-F4D55004BCA7}"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42526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35040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7465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3835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508823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9256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4194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4770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276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2910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3AE65-9C8A-494B-ADFB-F4D55004BCA7}"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371913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93AE65-9C8A-494B-ADFB-F4D55004BCA7}"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45629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93AE65-9C8A-494B-ADFB-F4D55004BCA7}" type="datetimeFigureOut">
              <a:rPr lang="en-US" smtClean="0"/>
              <a:t>9/18/2016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2173675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93AE65-9C8A-494B-ADFB-F4D55004BCA7}" type="datetimeFigureOut">
              <a:rPr lang="en-US" smtClean="0"/>
              <a:t>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218667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3AE65-9C8A-494B-ADFB-F4D55004BCA7}" type="datetimeFigureOut">
              <a:rPr lang="en-US" smtClean="0"/>
              <a:t>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8032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3AE65-9C8A-494B-ADFB-F4D55004BCA7}"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175745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3AE65-9C8A-494B-ADFB-F4D55004BCA7}"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37270-DF5E-4984-8E20-1DF5ED3E50E9}" type="slidenum">
              <a:rPr lang="en-US" smtClean="0"/>
              <a:t>‹#›</a:t>
            </a:fld>
            <a:endParaRPr lang="en-US"/>
          </a:p>
        </p:txBody>
      </p:sp>
    </p:spTree>
    <p:extLst>
      <p:ext uri="{BB962C8B-B14F-4D97-AF65-F5344CB8AC3E}">
        <p14:creationId xmlns:p14="http://schemas.microsoft.com/office/powerpoint/2010/main" val="118427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3AE65-9C8A-494B-ADFB-F4D55004BCA7}" type="datetimeFigureOut">
              <a:rPr lang="en-US" smtClean="0"/>
              <a:t>9/18/2016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37270-DF5E-4984-8E20-1DF5ED3E50E9}" type="slidenum">
              <a:rPr lang="en-US" smtClean="0"/>
              <a:t>‹#›</a:t>
            </a:fld>
            <a:endParaRPr lang="en-US"/>
          </a:p>
        </p:txBody>
      </p:sp>
    </p:spTree>
    <p:extLst>
      <p:ext uri="{BB962C8B-B14F-4D97-AF65-F5344CB8AC3E}">
        <p14:creationId xmlns:p14="http://schemas.microsoft.com/office/powerpoint/2010/main" val="177950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56CAB92-93F7-49D3-BD6F-FC1271E4B6F6}" type="datetimeFigureOut">
              <a:rPr lang="en-US" smtClean="0">
                <a:solidFill>
                  <a:prstClr val="white">
                    <a:tint val="75000"/>
                  </a:prstClr>
                </a:solidFill>
              </a:rPr>
              <a:pPr/>
              <a:t>9/18/2016</a:t>
            </a:fld>
            <a:endParaRPr lang="en-US">
              <a:solidFill>
                <a:prstClr val="white">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D608182-55B6-4F44-97BD-FABE014EF4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29611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68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457" y="953589"/>
            <a:ext cx="10648406" cy="2592025"/>
          </a:xfrm>
        </p:spPr>
        <p:txBody>
          <a:bodyPr>
            <a:normAutofit/>
          </a:bodyPr>
          <a:lstStyle/>
          <a:p>
            <a:pPr algn="ctr"/>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While each group may be sincere, we can’t all be right.</a:t>
            </a:r>
            <a:b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br>
            <a:r>
              <a:rPr lang="en-US" dirty="0">
                <a:solidFill>
                  <a:schemeClr val="bg1"/>
                </a:solidFill>
                <a:effectLst>
                  <a:outerShdw blurRad="38100" dist="38100" dir="2700000" algn="tl">
                    <a:srgbClr val="000000">
                      <a:alpha val="43137"/>
                    </a:srgbClr>
                  </a:outerShdw>
                </a:effectLst>
                <a:latin typeface="Cooper Black" panose="0208090404030B020404" pitchFamily="18" charset="0"/>
              </a:rPr>
              <a:t/>
            </a:r>
            <a:br>
              <a:rPr lang="en-US" dirty="0">
                <a:solidFill>
                  <a:schemeClr val="bg1"/>
                </a:solidFill>
                <a:effectLst>
                  <a:outerShdw blurRad="38100" dist="38100" dir="2700000" algn="tl">
                    <a:srgbClr val="000000">
                      <a:alpha val="43137"/>
                    </a:srgbClr>
                  </a:outerShdw>
                </a:effectLst>
                <a:latin typeface="Cooper Black" panose="0208090404030B020404" pitchFamily="18" charset="0"/>
              </a:rPr>
            </a:br>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But we can certainly all be wrong!</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5" name="Content Placeholder 3"/>
          <p:cNvSpPr>
            <a:spLocks noGrp="1"/>
          </p:cNvSpPr>
          <p:nvPr>
            <p:ph idx="1"/>
          </p:nvPr>
        </p:nvSpPr>
        <p:spPr>
          <a:xfrm>
            <a:off x="849086" y="4493623"/>
            <a:ext cx="4937760" cy="1683340"/>
          </a:xfrm>
        </p:spPr>
        <p:txBody>
          <a:bodyPr/>
          <a:lstStyle/>
          <a:p>
            <a:r>
              <a:rPr lang="en-US" dirty="0" smtClean="0">
                <a:solidFill>
                  <a:schemeClr val="bg1"/>
                </a:solidFill>
                <a:effectLst>
                  <a:outerShdw blurRad="38100" dist="38100" dir="2700000" algn="tl">
                    <a:srgbClr val="000000">
                      <a:alpha val="43137"/>
                    </a:srgbClr>
                  </a:outerShdw>
                </a:effectLst>
                <a:latin typeface="AR JULIAN" panose="02000000000000000000" pitchFamily="2" charset="0"/>
              </a:rPr>
              <a:t>Roman Catholicism</a:t>
            </a:r>
          </a:p>
          <a:p>
            <a:r>
              <a:rPr lang="en-US" dirty="0" smtClean="0">
                <a:solidFill>
                  <a:schemeClr val="bg1"/>
                </a:solidFill>
                <a:effectLst>
                  <a:outerShdw blurRad="38100" dist="38100" dir="2700000" algn="tl">
                    <a:srgbClr val="000000">
                      <a:alpha val="43137"/>
                    </a:srgbClr>
                  </a:outerShdw>
                </a:effectLst>
                <a:latin typeface="AR JULIAN" panose="02000000000000000000" pitchFamily="2" charset="0"/>
              </a:rPr>
              <a:t>Eastern Orthodox</a:t>
            </a:r>
          </a:p>
          <a:p>
            <a:r>
              <a:rPr lang="en-US" dirty="0" smtClean="0">
                <a:solidFill>
                  <a:schemeClr val="bg1"/>
                </a:solidFill>
                <a:effectLst>
                  <a:outerShdw blurRad="38100" dist="38100" dir="2700000" algn="tl">
                    <a:srgbClr val="000000">
                      <a:alpha val="43137"/>
                    </a:srgbClr>
                  </a:outerShdw>
                </a:effectLst>
                <a:latin typeface="AR JULIAN" panose="02000000000000000000" pitchFamily="2" charset="0"/>
              </a:rPr>
              <a:t>Baptists</a:t>
            </a:r>
            <a:endParaRPr lang="en-US" dirty="0">
              <a:solidFill>
                <a:schemeClr val="bg1"/>
              </a:solidFill>
              <a:effectLst>
                <a:outerShdw blurRad="38100" dist="38100" dir="2700000" algn="tl">
                  <a:srgbClr val="000000">
                    <a:alpha val="43137"/>
                  </a:srgbClr>
                </a:outerShdw>
              </a:effectLst>
              <a:latin typeface="AR JULIAN" panose="02000000000000000000" pitchFamily="2" charset="0"/>
            </a:endParaRPr>
          </a:p>
        </p:txBody>
      </p:sp>
      <p:sp>
        <p:nvSpPr>
          <p:cNvPr id="6" name="Content Placeholder 3"/>
          <p:cNvSpPr txBox="1">
            <a:spLocks/>
          </p:cNvSpPr>
          <p:nvPr/>
        </p:nvSpPr>
        <p:spPr>
          <a:xfrm>
            <a:off x="6305006" y="4493623"/>
            <a:ext cx="4937760" cy="1683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effectLst>
                  <a:outerShdw blurRad="38100" dist="38100" dir="2700000" algn="tl">
                    <a:srgbClr val="000000">
                      <a:alpha val="43137"/>
                    </a:srgbClr>
                  </a:outerShdw>
                </a:effectLst>
                <a:latin typeface="AR JULIAN" panose="02000000000000000000" pitchFamily="2" charset="0"/>
              </a:rPr>
              <a:t>Lutheran, Episcopal</a:t>
            </a:r>
          </a:p>
          <a:p>
            <a:r>
              <a:rPr lang="en-US" dirty="0" smtClean="0">
                <a:solidFill>
                  <a:schemeClr val="bg1"/>
                </a:solidFill>
                <a:effectLst>
                  <a:outerShdw blurRad="38100" dist="38100" dir="2700000" algn="tl">
                    <a:srgbClr val="000000">
                      <a:alpha val="43137"/>
                    </a:srgbClr>
                  </a:outerShdw>
                </a:effectLst>
                <a:latin typeface="AR JULIAN" panose="02000000000000000000" pitchFamily="2" charset="0"/>
              </a:rPr>
              <a:t>Presbyterian, Pentecostals</a:t>
            </a:r>
          </a:p>
          <a:p>
            <a:r>
              <a:rPr lang="en-US" dirty="0" smtClean="0">
                <a:solidFill>
                  <a:schemeClr val="bg1"/>
                </a:solidFill>
                <a:effectLst>
                  <a:outerShdw blurRad="38100" dist="38100" dir="2700000" algn="tl">
                    <a:srgbClr val="000000">
                      <a:alpha val="43137"/>
                    </a:srgbClr>
                  </a:outerShdw>
                </a:effectLst>
                <a:latin typeface="AR JULIAN" panose="02000000000000000000" pitchFamily="2" charset="0"/>
              </a:rPr>
              <a:t>Jehovah’s Witnesses, etc.</a:t>
            </a:r>
            <a:endParaRPr lang="en-US" dirty="0">
              <a:solidFill>
                <a:schemeClr val="bg1"/>
              </a:solidFill>
              <a:effectLst>
                <a:outerShdw blurRad="38100" dist="38100" dir="2700000" algn="tl">
                  <a:srgbClr val="000000">
                    <a:alpha val="43137"/>
                  </a:srgbClr>
                </a:outerShdw>
              </a:effectLst>
              <a:latin typeface="AR JULIAN" panose="02000000000000000000" pitchFamily="2" charset="0"/>
            </a:endParaRPr>
          </a:p>
        </p:txBody>
      </p:sp>
    </p:spTree>
    <p:extLst>
      <p:ext uri="{BB962C8B-B14F-4D97-AF65-F5344CB8AC3E}">
        <p14:creationId xmlns:p14="http://schemas.microsoft.com/office/powerpoint/2010/main" val="38818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9566" y="378823"/>
            <a:ext cx="10515600" cy="2312125"/>
          </a:xfrm>
        </p:spPr>
        <p:txBody>
          <a:bodyPr>
            <a:normAutofit/>
          </a:bodyPr>
          <a:lstStyle/>
          <a:p>
            <a:pPr algn="ctr"/>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We need to be careful in our speech so that we are not hypocritical, and avoid a denominational mindset.</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3" name="Content Placeholder 2"/>
          <p:cNvSpPr>
            <a:spLocks noGrp="1"/>
          </p:cNvSpPr>
          <p:nvPr>
            <p:ph idx="1"/>
          </p:nvPr>
        </p:nvSpPr>
        <p:spPr>
          <a:xfrm>
            <a:off x="838200" y="2508069"/>
            <a:ext cx="10515600" cy="4167051"/>
          </a:xfrm>
        </p:spPr>
        <p:txBody>
          <a:bodyPr>
            <a:normAutofit/>
          </a:bodyPr>
          <a:lstStyle/>
          <a:p>
            <a:r>
              <a:rPr lang="en-US" dirty="0" smtClean="0">
                <a:solidFill>
                  <a:schemeClr val="bg1"/>
                </a:solidFill>
              </a:rPr>
              <a:t>What do we say when we are asked what our religion is?</a:t>
            </a:r>
          </a:p>
          <a:p>
            <a:pPr lvl="1"/>
            <a:r>
              <a:rPr lang="en-US" dirty="0" smtClean="0">
                <a:solidFill>
                  <a:schemeClr val="bg1"/>
                </a:solidFill>
              </a:rPr>
              <a:t>Do we describe ourselves as the rest of the denominational world?  Do we make a distinction?  Do we simply profess to be a Christian?</a:t>
            </a:r>
          </a:p>
          <a:p>
            <a:pPr lvl="1"/>
            <a:r>
              <a:rPr lang="en-US" dirty="0" smtClean="0">
                <a:solidFill>
                  <a:schemeClr val="bg1"/>
                </a:solidFill>
              </a:rPr>
              <a:t>Observers may indict us of being hypocritical within the church of Christ (Mt. 23:13-14).  </a:t>
            </a:r>
          </a:p>
          <a:p>
            <a:pPr lvl="2"/>
            <a:r>
              <a:rPr lang="en-US" dirty="0" smtClean="0">
                <a:solidFill>
                  <a:schemeClr val="bg1"/>
                </a:solidFill>
              </a:rPr>
              <a:t>(Institutional/liberal v. Non-institutional/conservative churches)</a:t>
            </a:r>
          </a:p>
          <a:p>
            <a:r>
              <a:rPr lang="en-US" dirty="0" smtClean="0">
                <a:solidFill>
                  <a:schemeClr val="bg1"/>
                </a:solidFill>
              </a:rPr>
              <a:t>Do we believe the church of Christ is the only one going to heaven?</a:t>
            </a:r>
          </a:p>
          <a:p>
            <a:pPr lvl="1"/>
            <a:r>
              <a:rPr lang="en-US" dirty="0" smtClean="0">
                <a:solidFill>
                  <a:schemeClr val="bg1"/>
                </a:solidFill>
              </a:rPr>
              <a:t>While we believe only members of the One True Church will be saved, we can use this question as an opportunity to teach what the One True Church is.</a:t>
            </a:r>
          </a:p>
        </p:txBody>
      </p:sp>
    </p:spTree>
    <p:extLst>
      <p:ext uri="{BB962C8B-B14F-4D97-AF65-F5344CB8AC3E}">
        <p14:creationId xmlns:p14="http://schemas.microsoft.com/office/powerpoint/2010/main" val="39211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bg1"/>
                </a:solidFill>
                <a:latin typeface="Cooper Black" panose="0208090404030B020404" pitchFamily="18" charset="0"/>
              </a:rPr>
              <a:t>Do we believe the church of Christ is the only one going to heaven?</a:t>
            </a:r>
            <a:endParaRPr lang="en-US" dirty="0" smtClean="0">
              <a:solidFill>
                <a:schemeClr val="bg1"/>
              </a:solidFill>
              <a:latin typeface="Cooper Black" panose="0208090404030B020404" pitchFamily="18" charset="0"/>
            </a:endParaRPr>
          </a:p>
        </p:txBody>
      </p:sp>
      <p:sp>
        <p:nvSpPr>
          <p:cNvPr id="3" name="Content Placeholder 2"/>
          <p:cNvSpPr>
            <a:spLocks noGrp="1"/>
          </p:cNvSpPr>
          <p:nvPr>
            <p:ph idx="1"/>
          </p:nvPr>
        </p:nvSpPr>
        <p:spPr>
          <a:xfrm>
            <a:off x="838200" y="1995442"/>
            <a:ext cx="10515600" cy="4351338"/>
          </a:xfrm>
        </p:spPr>
        <p:txBody>
          <a:bodyPr>
            <a:normAutofit/>
          </a:bodyPr>
          <a:lstStyle/>
          <a:p>
            <a:r>
              <a:rPr lang="en-US" dirty="0" smtClean="0">
                <a:solidFill>
                  <a:schemeClr val="bg1"/>
                </a:solidFill>
              </a:rPr>
              <a:t>The New Testament usually identifies the Church as a called out body without a specific, detailed title or name.  Sometimes an alternate name is used to describe the Church and local congregations.</a:t>
            </a:r>
          </a:p>
          <a:p>
            <a:pPr lvl="1"/>
            <a:r>
              <a:rPr lang="en-US" dirty="0" smtClean="0">
                <a:solidFill>
                  <a:schemeClr val="bg1"/>
                </a:solidFill>
              </a:rPr>
              <a:t>The Way (Acts 24:14)</a:t>
            </a:r>
          </a:p>
          <a:p>
            <a:pPr lvl="1"/>
            <a:r>
              <a:rPr lang="en-US" dirty="0" smtClean="0">
                <a:solidFill>
                  <a:schemeClr val="bg1"/>
                </a:solidFill>
              </a:rPr>
              <a:t>The Bride of Christ (Rev. 21:9)</a:t>
            </a:r>
          </a:p>
          <a:p>
            <a:pPr lvl="1"/>
            <a:r>
              <a:rPr lang="en-US" dirty="0" smtClean="0">
                <a:solidFill>
                  <a:schemeClr val="bg1"/>
                </a:solidFill>
              </a:rPr>
              <a:t>The churches of Christ (Romans 16:16)</a:t>
            </a:r>
          </a:p>
          <a:p>
            <a:pPr lvl="1"/>
            <a:r>
              <a:rPr lang="en-US" dirty="0" smtClean="0">
                <a:solidFill>
                  <a:schemeClr val="bg1"/>
                </a:solidFill>
              </a:rPr>
              <a:t>The church of God (1 Corinthians 1:2)</a:t>
            </a:r>
          </a:p>
          <a:p>
            <a:pPr lvl="1"/>
            <a:r>
              <a:rPr lang="en-US" dirty="0" smtClean="0">
                <a:solidFill>
                  <a:schemeClr val="bg1"/>
                </a:solidFill>
              </a:rPr>
              <a:t>The church/assembly of the firstborn (Hebrews 12:23)</a:t>
            </a:r>
          </a:p>
          <a:p>
            <a:pPr marL="0" indent="0">
              <a:buNone/>
            </a:pPr>
            <a:endParaRPr lang="en-US" dirty="0" smtClean="0">
              <a:solidFill>
                <a:schemeClr val="bg1"/>
              </a:solidFill>
            </a:endParaRPr>
          </a:p>
          <a:p>
            <a:pPr lvl="1"/>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91549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bg1"/>
                </a:solidFill>
                <a:latin typeface="Cooper Black" panose="0208090404030B020404" pitchFamily="18" charset="0"/>
              </a:rPr>
              <a:t>So who is going to heaven?</a:t>
            </a:r>
            <a:endParaRPr lang="en-US" dirty="0" smtClean="0">
              <a:solidFill>
                <a:schemeClr val="bg1"/>
              </a:solidFill>
              <a:latin typeface="Cooper Black" panose="0208090404030B020404" pitchFamily="18" charset="0"/>
            </a:endParaRPr>
          </a:p>
        </p:txBody>
      </p:sp>
      <p:sp>
        <p:nvSpPr>
          <p:cNvPr id="3" name="Content Placeholder 2"/>
          <p:cNvSpPr>
            <a:spLocks noGrp="1"/>
          </p:cNvSpPr>
          <p:nvPr>
            <p:ph idx="1"/>
          </p:nvPr>
        </p:nvSpPr>
        <p:spPr>
          <a:xfrm>
            <a:off x="4193176" y="1995442"/>
            <a:ext cx="7160623" cy="4340044"/>
          </a:xfrm>
        </p:spPr>
        <p:txBody>
          <a:bodyPr>
            <a:normAutofit/>
          </a:bodyPr>
          <a:lstStyle/>
          <a:p>
            <a:r>
              <a:rPr lang="en-US" dirty="0" smtClean="0">
                <a:solidFill>
                  <a:schemeClr val="bg1"/>
                </a:solidFill>
              </a:rPr>
              <a:t>Ultimately it is God who will judge on the final day (Heb. 10:30).</a:t>
            </a:r>
          </a:p>
          <a:p>
            <a:r>
              <a:rPr lang="en-US" dirty="0" smtClean="0">
                <a:solidFill>
                  <a:schemeClr val="bg1"/>
                </a:solidFill>
              </a:rPr>
              <a:t>The questions then become:</a:t>
            </a:r>
          </a:p>
          <a:p>
            <a:pPr lvl="1"/>
            <a:r>
              <a:rPr lang="en-US" dirty="0" smtClean="0">
                <a:solidFill>
                  <a:schemeClr val="bg1"/>
                </a:solidFill>
              </a:rPr>
              <a:t>Am I obeying and doing what the Lord requires of salvation?</a:t>
            </a:r>
          </a:p>
          <a:p>
            <a:pPr lvl="1"/>
            <a:r>
              <a:rPr lang="en-US" dirty="0" smtClean="0">
                <a:solidFill>
                  <a:schemeClr val="bg1"/>
                </a:solidFill>
              </a:rPr>
              <a:t>Am I a part of a congregation following the New Testament faithfully in all points?</a:t>
            </a:r>
          </a:p>
          <a:p>
            <a:r>
              <a:rPr lang="en-US" dirty="0" smtClean="0">
                <a:solidFill>
                  <a:schemeClr val="bg1"/>
                </a:solidFill>
              </a:rPr>
              <a:t>Let us help you with your spiritual needs as we stand and sing!</a:t>
            </a:r>
          </a:p>
          <a:p>
            <a:endParaRPr lang="en-US" dirty="0" smtClean="0">
              <a:solidFill>
                <a:schemeClr val="bg1"/>
              </a:solidFill>
            </a:endParaRPr>
          </a:p>
          <a:p>
            <a:pPr marL="0" indent="0">
              <a:buNone/>
            </a:pPr>
            <a:endParaRPr lang="en-US" dirty="0" smtClean="0">
              <a:solidFill>
                <a:schemeClr val="bg1"/>
              </a:solidFill>
            </a:endParaRPr>
          </a:p>
          <a:p>
            <a:pPr lvl="1"/>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pic>
        <p:nvPicPr>
          <p:cNvPr id="4" name="Picture 2" descr="http://media.carbonated.tv/111787_story__cross-of-christ-01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2841" t="-242" r="167" b="252"/>
          <a:stretch/>
        </p:blipFill>
        <p:spPr bwMode="auto">
          <a:xfrm>
            <a:off x="0" y="1995442"/>
            <a:ext cx="3840480" cy="486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2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4728" y="0"/>
            <a:ext cx="7143750" cy="3333750"/>
          </a:xfrm>
          <a:prstGeom prst="rect">
            <a:avLst/>
          </a:prstGeom>
          <a:solidFill>
            <a:srgbClr val="0070C0"/>
          </a:solidFill>
        </p:spPr>
      </p:pic>
      <p:sp>
        <p:nvSpPr>
          <p:cNvPr id="3" name="Subtitle 2"/>
          <p:cNvSpPr>
            <a:spLocks noGrp="1"/>
          </p:cNvSpPr>
          <p:nvPr>
            <p:ph type="subTitle" idx="1"/>
          </p:nvPr>
        </p:nvSpPr>
        <p:spPr>
          <a:xfrm>
            <a:off x="436019" y="928333"/>
            <a:ext cx="4926843" cy="2405417"/>
          </a:xfrm>
        </p:spPr>
        <p:txBody>
          <a:bodyPr/>
          <a:lstStyle/>
          <a:p>
            <a:r>
              <a:rPr lang="en-US" dirty="0" smtClean="0">
                <a:latin typeface="Cooper Black" panose="0208090404030B020404" pitchFamily="18" charset="0"/>
                <a:ea typeface="MS PMincho" panose="02020600040205080304" pitchFamily="18" charset="-128"/>
              </a:rPr>
              <a:t>Denominationalism:</a:t>
            </a:r>
          </a:p>
          <a:p>
            <a:endParaRPr lang="en-US" dirty="0">
              <a:latin typeface="Cooper Black" panose="0208090404030B020404" pitchFamily="18" charset="0"/>
              <a:ea typeface="MS PMincho" panose="02020600040205080304" pitchFamily="18" charset="-128"/>
            </a:endParaRPr>
          </a:p>
          <a:p>
            <a:r>
              <a:rPr lang="en-US" dirty="0" smtClean="0">
                <a:latin typeface="Cooper Black" panose="0208090404030B020404" pitchFamily="18" charset="0"/>
                <a:ea typeface="MS PMincho" panose="02020600040205080304" pitchFamily="18" charset="-128"/>
              </a:rPr>
              <a:t>Is it all right?  Is it all wrong?  But he says…  But she says…  </a:t>
            </a:r>
          </a:p>
          <a:p>
            <a:r>
              <a:rPr lang="en-US" dirty="0" smtClean="0">
                <a:latin typeface="Cooper Black" panose="0208090404030B020404" pitchFamily="18" charset="0"/>
                <a:ea typeface="MS PMincho" panose="02020600040205080304" pitchFamily="18" charset="-128"/>
              </a:rPr>
              <a:t>I’m so confused!</a:t>
            </a:r>
            <a:endParaRPr lang="en-US" dirty="0">
              <a:latin typeface="Cooper Black" panose="0208090404030B020404" pitchFamily="18" charset="0"/>
              <a:ea typeface="MS PMincho" panose="02020600040205080304" pitchFamily="18" charset="-128"/>
            </a:endParaRPr>
          </a:p>
        </p:txBody>
      </p:sp>
      <p:pic>
        <p:nvPicPr>
          <p:cNvPr id="1032" name="Picture 8" descr="Image result for funny people shrugg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37" y="4599296"/>
            <a:ext cx="2006032" cy="14991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unny people shrugg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9995" y="4599296"/>
            <a:ext cx="1998893" cy="1499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funny people shrugg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6027" y="4599296"/>
            <a:ext cx="1998894" cy="149917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unny people shrugg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4920" y="4599296"/>
            <a:ext cx="2248754" cy="14991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funny people shrugg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674" y="4599296"/>
            <a:ext cx="2398672" cy="149917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emma stone confus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6842" y="4599296"/>
            <a:ext cx="2247631" cy="149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02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18" y="365125"/>
            <a:ext cx="10036127" cy="1325563"/>
          </a:xfrm>
        </p:spPr>
        <p:txBody>
          <a:bodyPr/>
          <a:lstStyle/>
          <a:p>
            <a:r>
              <a:rPr lang="en-US" dirty="0" smtClean="0">
                <a:latin typeface="Cooper Black" panose="0208090404030B020404" pitchFamily="18" charset="0"/>
              </a:rPr>
              <a:t>What are we even talking about???</a:t>
            </a:r>
            <a:endParaRPr lang="en-US" dirty="0">
              <a:latin typeface="Cooper Black" panose="0208090404030B020404" pitchFamily="18" charset="0"/>
            </a:endParaRPr>
          </a:p>
        </p:txBody>
      </p:sp>
      <p:sp>
        <p:nvSpPr>
          <p:cNvPr id="3" name="Content Placeholder 2"/>
          <p:cNvSpPr>
            <a:spLocks noGrp="1"/>
          </p:cNvSpPr>
          <p:nvPr>
            <p:ph idx="1"/>
          </p:nvPr>
        </p:nvSpPr>
        <p:spPr/>
        <p:txBody>
          <a:bodyPr>
            <a:normAutofit/>
          </a:bodyPr>
          <a:lstStyle/>
          <a:p>
            <a:r>
              <a:rPr lang="en-US" dirty="0" smtClean="0"/>
              <a:t>A religious denomination is a subgroup within a religion that operates under a common name, tradition, and identity.</a:t>
            </a:r>
          </a:p>
          <a:p>
            <a:pPr lvl="1"/>
            <a:r>
              <a:rPr lang="en-US" dirty="0" smtClean="0"/>
              <a:t>The term refers to the various Christian denominations (for example, Eastern Orthodox, Roman Catholic, and the many varieties of Protestantism). It is also used to describe the four branches of Judaism (Orthodox, Conservative, Reform and Reconstructionist). Within Islam, it can refer to the branches or sects (such as Sunni, Shia, and </a:t>
            </a:r>
            <a:r>
              <a:rPr lang="en-US" dirty="0" err="1" smtClean="0"/>
              <a:t>Ahmadiyya</a:t>
            </a:r>
            <a:r>
              <a:rPr lang="en-US" dirty="0" smtClean="0"/>
              <a:t>), as well as their various subdivisions such as sub-sects, schools of jurisprudence, schools of theology and religious movements.</a:t>
            </a:r>
          </a:p>
          <a:p>
            <a:pPr lvl="1"/>
            <a:r>
              <a:rPr lang="en-US" dirty="0" smtClean="0"/>
              <a:t>The world's largest religious denomination is Sunni Islam, followed by Roman Catholicism.</a:t>
            </a:r>
            <a:endParaRPr lang="en-US" dirty="0"/>
          </a:p>
        </p:txBody>
      </p:sp>
      <p:pic>
        <p:nvPicPr>
          <p:cNvPr id="2053" name="Picture 5" descr="Image result for wikipedia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4706" y="318575"/>
            <a:ext cx="1343581" cy="137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379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9020" y="286638"/>
            <a:ext cx="2212083" cy="1659062"/>
          </a:xfrm>
          <a:prstGeom prst="rect">
            <a:avLst/>
          </a:prstGeom>
        </p:spPr>
      </p:pic>
      <p:pic>
        <p:nvPicPr>
          <p:cNvPr id="4" name="Picture 3"/>
          <p:cNvPicPr>
            <a:picLocks noChangeAspect="1"/>
          </p:cNvPicPr>
          <p:nvPr/>
        </p:nvPicPr>
        <p:blipFill>
          <a:blip r:embed="rId3"/>
          <a:stretch>
            <a:fillRect/>
          </a:stretch>
        </p:blipFill>
        <p:spPr>
          <a:xfrm>
            <a:off x="8419424" y="286638"/>
            <a:ext cx="2351769" cy="1604513"/>
          </a:xfrm>
          <a:prstGeom prst="rect">
            <a:avLst/>
          </a:prstGeom>
        </p:spPr>
      </p:pic>
      <p:pic>
        <p:nvPicPr>
          <p:cNvPr id="3078" name="Picture 6" descr="Image result for residential architecture style compari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065" y="296610"/>
            <a:ext cx="3170178" cy="1659061"/>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4"/>
          <p:cNvSpPr/>
          <p:nvPr/>
        </p:nvSpPr>
        <p:spPr>
          <a:xfrm>
            <a:off x="1525628" y="2093104"/>
            <a:ext cx="318865" cy="6049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5781721" y="2093104"/>
            <a:ext cx="318865" cy="6049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9439264" y="2093104"/>
            <a:ext cx="318865" cy="6049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9020" y="2769930"/>
            <a:ext cx="10724271" cy="830997"/>
          </a:xfrm>
          <a:prstGeom prst="rect">
            <a:avLst/>
          </a:prstGeom>
          <a:noFill/>
          <a:ln>
            <a:noFill/>
          </a:ln>
        </p:spPr>
        <p:txBody>
          <a:bodyPr wrap="square" rtlCol="0">
            <a:spAutoFit/>
          </a:bodyPr>
          <a:lstStyle/>
          <a:p>
            <a:pPr algn="ctr"/>
            <a:r>
              <a:rPr lang="en-US" sz="2400" dirty="0" smtClean="0">
                <a:latin typeface="Cooper Black" panose="0208090404030B020404" pitchFamily="18" charset="0"/>
              </a:rPr>
              <a:t>Different denominations can be good in terms of acceptable currency to use, home to reside, or pie to consume.</a:t>
            </a:r>
            <a:endParaRPr lang="en-US" sz="2400" dirty="0">
              <a:latin typeface="Cooper Black" panose="0208090404030B020404" pitchFamily="18" charset="0"/>
            </a:endParaRPr>
          </a:p>
        </p:txBody>
      </p:sp>
      <p:sp>
        <p:nvSpPr>
          <p:cNvPr id="11" name="TextBox 10"/>
          <p:cNvSpPr txBox="1"/>
          <p:nvPr/>
        </p:nvSpPr>
        <p:spPr>
          <a:xfrm>
            <a:off x="579019" y="3619609"/>
            <a:ext cx="10724271" cy="584775"/>
          </a:xfrm>
          <a:prstGeom prst="rect">
            <a:avLst/>
          </a:prstGeom>
          <a:noFill/>
          <a:ln>
            <a:noFill/>
          </a:ln>
        </p:spPr>
        <p:txBody>
          <a:bodyPr wrap="square" rtlCol="0">
            <a:spAutoFit/>
          </a:bodyPr>
          <a:lstStyle/>
          <a:p>
            <a:pPr algn="ctr"/>
            <a:r>
              <a:rPr lang="en-US" sz="3200" dirty="0" smtClean="0">
                <a:latin typeface="Cooper Black" panose="0208090404030B020404" pitchFamily="18" charset="0"/>
              </a:rPr>
              <a:t>May not be good and acceptable for God.</a:t>
            </a:r>
            <a:endParaRPr lang="en-US" sz="3200" dirty="0">
              <a:latin typeface="Cooper Black" panose="0208090404030B020404" pitchFamily="18" charset="0"/>
            </a:endParaRPr>
          </a:p>
        </p:txBody>
      </p:sp>
      <p:pic>
        <p:nvPicPr>
          <p:cNvPr id="3080" name="Picture 8" descr="Image result for christian denomina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10" y="4783427"/>
            <a:ext cx="2179716" cy="18042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hristian denomin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734" y="4707656"/>
            <a:ext cx="3777367" cy="195445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christian denomin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0432" y="4783426"/>
            <a:ext cx="3441442" cy="1804299"/>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a:off x="1359760" y="4273955"/>
            <a:ext cx="441016" cy="411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720645" y="4273955"/>
            <a:ext cx="441016" cy="411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9973909" y="4250269"/>
            <a:ext cx="441016" cy="411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531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Did God have a denominational view in His plans for the church?</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3" name="Content Placeholder 2"/>
          <p:cNvSpPr>
            <a:spLocks noGrp="1"/>
          </p:cNvSpPr>
          <p:nvPr>
            <p:ph idx="1"/>
          </p:nvPr>
        </p:nvSpPr>
        <p:spPr/>
        <p:txBody>
          <a:bodyPr/>
          <a:lstStyle/>
          <a:p>
            <a:r>
              <a:rPr lang="en-US" dirty="0" smtClean="0">
                <a:solidFill>
                  <a:schemeClr val="bg1"/>
                </a:solidFill>
              </a:rPr>
              <a:t>It shall come to pass in the latter days that the mountain of the house of the Lord shall be established as the highest of the mountains, and shall be lifted up above the hills; and all the nations shall flow to it (Isaiah 2:2)</a:t>
            </a:r>
          </a:p>
          <a:p>
            <a:r>
              <a:rPr lang="en-US" dirty="0" smtClean="0">
                <a:solidFill>
                  <a:schemeClr val="bg1"/>
                </a:solidFill>
              </a:rPr>
              <a:t>And in the days of those kings the God of heaven will set up a kingdom that shall never be destroyed, nor shall the kingdom be left to another people. It shall break in pieces all these kingdoms and bring them to an end, and it shall stand forever (Daniel 2:44)</a:t>
            </a:r>
          </a:p>
          <a:p>
            <a:r>
              <a:rPr lang="en-US" dirty="0" smtClean="0">
                <a:solidFill>
                  <a:schemeClr val="bg1"/>
                </a:solidFill>
              </a:rPr>
              <a:t>And if a house is divided against itself, that house will not be able to stand. (Mark 3:25)</a:t>
            </a:r>
            <a:endParaRPr lang="en-US" dirty="0">
              <a:solidFill>
                <a:schemeClr val="bg1"/>
              </a:solidFill>
            </a:endParaRPr>
          </a:p>
        </p:txBody>
      </p:sp>
    </p:spTree>
    <p:extLst>
      <p:ext uri="{BB962C8B-B14F-4D97-AF65-F5344CB8AC3E}">
        <p14:creationId xmlns:p14="http://schemas.microsoft.com/office/powerpoint/2010/main" val="16395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Did God have a denominational view in His plans for the church?</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3" name="Content Placeholder 2"/>
          <p:cNvSpPr>
            <a:spLocks noGrp="1"/>
          </p:cNvSpPr>
          <p:nvPr>
            <p:ph idx="1"/>
          </p:nvPr>
        </p:nvSpPr>
        <p:spPr/>
        <p:txBody>
          <a:bodyPr/>
          <a:lstStyle/>
          <a:p>
            <a:r>
              <a:rPr lang="en-US" dirty="0" smtClean="0">
                <a:solidFill>
                  <a:schemeClr val="bg1"/>
                </a:solidFill>
              </a:rPr>
              <a:t>And I tell you, you are Peter, and on this rock I will build My church, and the gates of hell shall not prevail against it. (Matthew 16:18)</a:t>
            </a:r>
          </a:p>
          <a:p>
            <a:r>
              <a:rPr lang="en-US" dirty="0" smtClean="0">
                <a:solidFill>
                  <a:schemeClr val="bg1"/>
                </a:solidFill>
              </a:rPr>
              <a:t>And I have other sheep that are not of this fold. I must bring them also, and they will listen to my voice. So there will be one flock, one shepherd. (John 10:16)</a:t>
            </a:r>
          </a:p>
          <a:p>
            <a:r>
              <a:rPr lang="en-US" dirty="0" smtClean="0">
                <a:solidFill>
                  <a:schemeClr val="bg1"/>
                </a:solidFill>
              </a:rPr>
              <a:t>I do not ask for these only, but also for those who will believe in Me through their word, that they may all be one, just as You, Father, are in Me, and I in You, that they also may be in Us, so that the world may believe that You have sent Me. (John 17:20-21)</a:t>
            </a:r>
            <a:endParaRPr lang="en-US" dirty="0">
              <a:solidFill>
                <a:schemeClr val="bg1"/>
              </a:solidFill>
            </a:endParaRPr>
          </a:p>
        </p:txBody>
      </p:sp>
    </p:spTree>
    <p:extLst>
      <p:ext uri="{BB962C8B-B14F-4D97-AF65-F5344CB8AC3E}">
        <p14:creationId xmlns:p14="http://schemas.microsoft.com/office/powerpoint/2010/main" val="139642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God had a plan for a united people, as preached by the apostles.</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3" name="Content Placeholder 2"/>
          <p:cNvSpPr>
            <a:spLocks noGrp="1"/>
          </p:cNvSpPr>
          <p:nvPr>
            <p:ph idx="1"/>
          </p:nvPr>
        </p:nvSpPr>
        <p:spPr/>
        <p:txBody>
          <a:bodyPr>
            <a:normAutofit fontScale="85000" lnSpcReduction="10000"/>
          </a:bodyPr>
          <a:lstStyle/>
          <a:p>
            <a:r>
              <a:rPr lang="en-US" dirty="0" smtClean="0">
                <a:solidFill>
                  <a:schemeClr val="bg1"/>
                </a:solidFill>
              </a:rPr>
              <a:t>But now in Christ Jesus you who once were far off have been brought near by the blood of Christ. For He </a:t>
            </a:r>
            <a:r>
              <a:rPr lang="en-US" dirty="0">
                <a:solidFill>
                  <a:schemeClr val="bg1"/>
                </a:solidFill>
              </a:rPr>
              <a:t>H</a:t>
            </a:r>
            <a:r>
              <a:rPr lang="en-US" dirty="0" smtClean="0">
                <a:solidFill>
                  <a:schemeClr val="bg1"/>
                </a:solidFill>
              </a:rPr>
              <a:t>imself is our peace, who has made us both one and has broken down in His flesh the dividing wall of hostility (Ephesians 2:13-14)</a:t>
            </a:r>
          </a:p>
          <a:p>
            <a:r>
              <a:rPr lang="en-US" dirty="0" smtClean="0">
                <a:solidFill>
                  <a:schemeClr val="bg1"/>
                </a:solidFill>
              </a:rPr>
              <a:t>complete my joy by being of the same mind, having the same love, being in full accord and of one mind. (Phil. 2:2)</a:t>
            </a:r>
          </a:p>
          <a:p>
            <a:r>
              <a:rPr lang="en-US" dirty="0" smtClean="0">
                <a:solidFill>
                  <a:schemeClr val="bg1"/>
                </a:solidFill>
              </a:rPr>
              <a:t>who gave himself for us to redeem us from all lawlessness and to purify for himself a people for his own possession who are zealous for good works. (Titus 2:14)</a:t>
            </a:r>
          </a:p>
          <a:p>
            <a:r>
              <a:rPr lang="en-US" dirty="0" smtClean="0">
                <a:solidFill>
                  <a:schemeClr val="bg1"/>
                </a:solidFill>
              </a:rPr>
              <a:t>the life was made manifest, and we have seen it, and testify to it and proclaim to you the eternal life, which was with the Father and was made manifest to us—  that which we have seen and heard we proclaim also to you, so that you too may have fellowship with us; and indeed our fellowship is with the Father and with His Son Jesus Christ. (1 John 1:2-3)</a:t>
            </a:r>
            <a:endParaRPr lang="en-US" dirty="0">
              <a:solidFill>
                <a:schemeClr val="bg1"/>
              </a:solidFill>
            </a:endParaRPr>
          </a:p>
        </p:txBody>
      </p:sp>
    </p:spTree>
    <p:extLst>
      <p:ext uri="{BB962C8B-B14F-4D97-AF65-F5344CB8AC3E}">
        <p14:creationId xmlns:p14="http://schemas.microsoft.com/office/powerpoint/2010/main" val="13542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Although not specifically mentioned, denominationalism is taught against in the New Testament</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3" name="Content Placeholder 2"/>
          <p:cNvSpPr>
            <a:spLocks noGrp="1"/>
          </p:cNvSpPr>
          <p:nvPr>
            <p:ph idx="1"/>
          </p:nvPr>
        </p:nvSpPr>
        <p:spPr>
          <a:xfrm>
            <a:off x="838200" y="2191385"/>
            <a:ext cx="10515600" cy="4351338"/>
          </a:xfrm>
        </p:spPr>
        <p:txBody>
          <a:bodyPr>
            <a:normAutofit lnSpcReduction="10000"/>
          </a:bodyPr>
          <a:lstStyle/>
          <a:p>
            <a:r>
              <a:rPr lang="en-US" dirty="0" smtClean="0">
                <a:solidFill>
                  <a:schemeClr val="bg1"/>
                </a:solidFill>
              </a:rPr>
              <a:t>I appeal to you, brothers, by the name of our Lord Jesus Christ, that all of you agree, and that there be no divisions among you, but that you be united in the same mind and the same judgment.  For it has been reported to me by Chloe's people that there is quarreling among you, my brothers.  What I mean is that each one of you says, “I follow Paul,” or “I follow Apollos,” or “I follow Cephas,” or “I follow Christ.”  Is Christ divided? Was Paul crucified for you? Or were you baptized in the name of Paul? ( 1 Corinthians 1:10-13)</a:t>
            </a:r>
          </a:p>
          <a:p>
            <a:r>
              <a:rPr lang="en-US" dirty="0" smtClean="0">
                <a:solidFill>
                  <a:schemeClr val="bg1"/>
                </a:solidFill>
              </a:rPr>
              <a:t>Is it any different to say, </a:t>
            </a:r>
            <a:r>
              <a:rPr lang="en-US" dirty="0" smtClean="0">
                <a:solidFill>
                  <a:schemeClr val="bg1"/>
                </a:solidFill>
              </a:rPr>
              <a:t>“I am Catholic,” or “I am Lutheran,” “I am Baptist,” “I am Methodist,” or “I am Methodist,” or “I am church of Christ?”</a:t>
            </a:r>
            <a:endParaRPr lang="en-US" dirty="0" smtClean="0">
              <a:solidFill>
                <a:schemeClr val="bg1"/>
              </a:solidFill>
            </a:endParaRPr>
          </a:p>
        </p:txBody>
      </p:sp>
    </p:spTree>
    <p:extLst>
      <p:ext uri="{BB962C8B-B14F-4D97-AF65-F5344CB8AC3E}">
        <p14:creationId xmlns:p14="http://schemas.microsoft.com/office/powerpoint/2010/main" val="3092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effectLst>
                  <a:outerShdw blurRad="38100" dist="38100" dir="2700000" algn="tl">
                    <a:srgbClr val="000000">
                      <a:alpha val="43137"/>
                    </a:srgbClr>
                  </a:outerShdw>
                </a:effectLst>
                <a:latin typeface="Cooper Black" panose="0208090404030B020404" pitchFamily="18" charset="0"/>
              </a:rPr>
              <a:t>Now each denomination professes to follow the Bible, but we have differing doctrines</a:t>
            </a:r>
            <a:endParaRPr lang="en-US" dirty="0">
              <a:solidFill>
                <a:schemeClr val="bg1"/>
              </a:solidFill>
              <a:effectLst>
                <a:outerShdw blurRad="38100" dist="38100" dir="2700000" algn="tl">
                  <a:srgbClr val="000000">
                    <a:alpha val="43137"/>
                  </a:srgbClr>
                </a:outerShdw>
              </a:effectLst>
              <a:latin typeface="Cooper Black" panose="0208090404030B020404" pitchFamily="18" charset="0"/>
            </a:endParaRPr>
          </a:p>
        </p:txBody>
      </p:sp>
      <p:sp>
        <p:nvSpPr>
          <p:cNvPr id="3" name="Content Placeholder 2"/>
          <p:cNvSpPr>
            <a:spLocks noGrp="1"/>
          </p:cNvSpPr>
          <p:nvPr>
            <p:ph idx="1"/>
          </p:nvPr>
        </p:nvSpPr>
        <p:spPr>
          <a:xfrm>
            <a:off x="838200" y="1995442"/>
            <a:ext cx="10515600" cy="4351338"/>
          </a:xfrm>
        </p:spPr>
        <p:txBody>
          <a:bodyPr>
            <a:normAutofit lnSpcReduction="10000"/>
          </a:bodyPr>
          <a:lstStyle/>
          <a:p>
            <a:r>
              <a:rPr lang="en-US" dirty="0" smtClean="0">
                <a:solidFill>
                  <a:schemeClr val="bg1"/>
                </a:solidFill>
              </a:rPr>
              <a:t>I am astonished that you are so quickly deserting Him who called you in the grace of Christ and are turning to a different gospel— not that there is another one, but there are some who trouble you and want to distort the gospel of Christ. (Galatians 1:6-7)</a:t>
            </a:r>
          </a:p>
          <a:p>
            <a:r>
              <a:rPr lang="en-US" dirty="0" smtClean="0">
                <a:solidFill>
                  <a:schemeClr val="bg1"/>
                </a:solidFill>
              </a:rPr>
              <a:t>For the time is coming when people will not endure sound teaching, but having itching ears they will accumulate for themselves teachers to suit their own passions, and will turn away from listening to the truth and wander off into myths. (2 Timothy 4:3-4)</a:t>
            </a:r>
          </a:p>
          <a:p>
            <a:r>
              <a:rPr lang="en-US" dirty="0" smtClean="0">
                <a:solidFill>
                  <a:schemeClr val="bg1"/>
                </a:solidFill>
              </a:rPr>
              <a:t>Beloved, do not believe every spirit, but test the spirits to see whether they are from God, for many false prophets have gone out into the world. (1 John 4:1)</a:t>
            </a:r>
          </a:p>
          <a:p>
            <a:endParaRPr lang="en-US" dirty="0" smtClean="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18053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176</TotalTime>
  <Words>1336</Words>
  <Application>Microsoft Office PowerPoint</Application>
  <PresentationFormat>Widescreen</PresentationFormat>
  <Paragraphs>62</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MS PMincho</vt:lpstr>
      <vt:lpstr>AR JULIAN</vt:lpstr>
      <vt:lpstr>Arial</vt:lpstr>
      <vt:lpstr>Calibri</vt:lpstr>
      <vt:lpstr>Calibri Light</vt:lpstr>
      <vt:lpstr>Century Gothic</vt:lpstr>
      <vt:lpstr>Cooper Black</vt:lpstr>
      <vt:lpstr>Office Theme</vt:lpstr>
      <vt:lpstr>Vapor Trail</vt:lpstr>
      <vt:lpstr>PowerPoint Presentation</vt:lpstr>
      <vt:lpstr>PowerPoint Presentation</vt:lpstr>
      <vt:lpstr>What are we even talking about???</vt:lpstr>
      <vt:lpstr>PowerPoint Presentation</vt:lpstr>
      <vt:lpstr>Did God have a denominational view in His plans for the church?</vt:lpstr>
      <vt:lpstr>Did God have a denominational view in His plans for the church?</vt:lpstr>
      <vt:lpstr>God had a plan for a united people, as preached by the apostles.</vt:lpstr>
      <vt:lpstr>Although not specifically mentioned, denominationalism is taught against in the New Testament</vt:lpstr>
      <vt:lpstr>Now each denomination professes to follow the Bible, but we have differing doctrines</vt:lpstr>
      <vt:lpstr>While each group may be sincere, we can’t all be right.  But we can certainly all be wrong!</vt:lpstr>
      <vt:lpstr>We need to be careful in our speech so that we are not hypocritical, and avoid a denominational mindset.</vt:lpstr>
      <vt:lpstr>Do we believe the church of Christ is the only one going to heaven?</vt:lpstr>
      <vt:lpstr>So who is going to heaven?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Nevins</dc:creator>
  <cp:lastModifiedBy>Matt Nevins</cp:lastModifiedBy>
  <cp:revision>22</cp:revision>
  <cp:lastPrinted>2016-09-18T20:59:42Z</cp:lastPrinted>
  <dcterms:created xsi:type="dcterms:W3CDTF">2016-09-18T18:03:48Z</dcterms:created>
  <dcterms:modified xsi:type="dcterms:W3CDTF">2016-09-18T21:00:36Z</dcterms:modified>
</cp:coreProperties>
</file>