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4" r:id="rId4"/>
    <p:sldId id="275" r:id="rId5"/>
    <p:sldId id="276" r:id="rId6"/>
    <p:sldId id="278" r:id="rId7"/>
    <p:sldId id="277" r:id="rId8"/>
    <p:sldId id="279" r:id="rId9"/>
    <p:sldId id="280" r:id="rId10"/>
    <p:sldId id="281" r:id="rId11"/>
    <p:sldId id="282" r:id="rId12"/>
    <p:sldId id="283" r:id="rId13"/>
    <p:sldId id="285" r:id="rId14"/>
    <p:sldId id="284" r:id="rId15"/>
    <p:sldId id="290" r:id="rId16"/>
    <p:sldId id="273" r:id="rId17"/>
    <p:sldId id="291" r:id="rId18"/>
    <p:sldId id="286" r:id="rId19"/>
    <p:sldId id="287" r:id="rId20"/>
    <p:sldId id="292" r:id="rId21"/>
    <p:sldId id="288" r:id="rId22"/>
    <p:sldId id="289" r:id="rId23"/>
    <p:sldId id="27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0A0A0A"/>
    <a:srgbClr val="000000"/>
    <a:srgbClr val="050D15"/>
    <a:srgbClr val="131A1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37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98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76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50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75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7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8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8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12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94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8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08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55058-3748-4789-932C-406F959161BA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59F73-49C2-4E36-927E-F033D85C0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9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067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322221" y="896470"/>
            <a:ext cx="6213049" cy="4805083"/>
          </a:xfrm>
          <a:prstGeom prst="rect">
            <a:avLst/>
          </a:prstGeom>
        </p:spPr>
        <p:txBody>
          <a:bodyPr/>
          <a:lstStyle/>
          <a:p>
            <a:pPr marL="514350" indent="-514350"/>
            <a:r>
              <a:rPr lang="en-US" sz="3200" dirty="0">
                <a:solidFill>
                  <a:schemeClr val="bg1"/>
                </a:solidFill>
              </a:rPr>
              <a:t>4.  The rotundity of the earth was not understood until the early Grecians. Yet, the Bible reports this fact in Isa. 40:22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  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</p:txBody>
      </p:sp>
      <p:pic>
        <p:nvPicPr>
          <p:cNvPr id="51202" name="Picture 2" descr="Image result for ear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724" y="802342"/>
            <a:ext cx="5078506" cy="507850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63388" y="3537047"/>
            <a:ext cx="5791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rgbClr val="FFFF00"/>
                </a:solidFill>
                <a:latin typeface="Candara" pitchFamily="34" charset="0"/>
              </a:rPr>
              <a:t>“It is He who sits above the circle of the earth, And its inhabitants are like grasshoppers, Who stretches out the heavens like a curtain, And spreads them out like a tent to dwell in”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313256" y="1676400"/>
            <a:ext cx="6213049" cy="4805083"/>
          </a:xfrm>
          <a:prstGeom prst="rect">
            <a:avLst/>
          </a:prstGeom>
        </p:spPr>
        <p:txBody>
          <a:bodyPr/>
          <a:lstStyle/>
          <a:p>
            <a:pPr marL="514350" indent="-514350"/>
            <a:r>
              <a:rPr lang="en-US" sz="3200" dirty="0">
                <a:solidFill>
                  <a:schemeClr val="bg1"/>
                </a:solidFill>
                <a:latin typeface="Candara" pitchFamily="34" charset="0"/>
              </a:rPr>
              <a:t>5.  Not until men sailed around the earth did they understand the words of Job 26:7</a:t>
            </a:r>
            <a:endParaRPr lang="en-US" sz="5400" dirty="0">
              <a:solidFill>
                <a:schemeClr val="bg1"/>
              </a:solidFill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  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</p:txBody>
      </p:sp>
      <p:pic>
        <p:nvPicPr>
          <p:cNvPr id="52228" name="Picture 4" descr="Image result for apostle peter's fishing bo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0095" y="1468683"/>
            <a:ext cx="5108014" cy="382945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54423" y="3984376"/>
            <a:ext cx="5280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rgbClr val="FFFF00"/>
                </a:solidFill>
                <a:latin typeface="Candara" pitchFamily="34" charset="0"/>
              </a:rPr>
              <a:t>“He stretches out the north over empty space; He hangs the earth on nothing.”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1415912" y="744072"/>
            <a:ext cx="8803851" cy="4805083"/>
          </a:xfrm>
          <a:prstGeom prst="rect">
            <a:avLst/>
          </a:prstGeom>
        </p:spPr>
        <p:txBody>
          <a:bodyPr/>
          <a:lstStyle/>
          <a:p>
            <a:pPr marL="514350" indent="-514350"/>
            <a:r>
              <a:rPr lang="en-US" sz="3200" dirty="0">
                <a:solidFill>
                  <a:schemeClr val="bg1"/>
                </a:solidFill>
                <a:latin typeface="Candara" pitchFamily="34" charset="0"/>
              </a:rPr>
              <a:t>5.  Oceanography (Paths in the sea),  reported in Psalms 8, was not known by science until about 1850 and the writing of Matthew Maury.</a:t>
            </a:r>
            <a:endParaRPr lang="en-US" sz="5400" dirty="0">
              <a:solidFill>
                <a:schemeClr val="bg1"/>
              </a:solidFill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  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</p:txBody>
      </p:sp>
      <p:pic>
        <p:nvPicPr>
          <p:cNvPr id="53250" name="Picture 2" descr="Image result for paths of the s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2918" y="2883367"/>
            <a:ext cx="6210300" cy="3238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770964" y="1165410"/>
            <a:ext cx="10757647" cy="381000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PROPHESIES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FULLFILLED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Q – Why should I believe the Bible is from God? </a:t>
            </a:r>
            <a:endParaRPr kumimoji="0" lang="en-US" sz="4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>
              <a:solidFill>
                <a:schemeClr val="bg1"/>
              </a:solidFill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  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160853" y="573741"/>
            <a:ext cx="11905639" cy="5540188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  <a:latin typeface="Candara" pitchFamily="34" charset="0"/>
              </a:rPr>
              <a:t>  The Messiah was to be born at Bethlehem (Micah 5:2).</a:t>
            </a:r>
          </a:p>
          <a:p>
            <a:pPr>
              <a:buFont typeface="Wingdings" pitchFamily="2" charset="2"/>
              <a:buChar char="ü"/>
            </a:pPr>
            <a:endParaRPr lang="en-US" sz="1600" dirty="0">
              <a:solidFill>
                <a:schemeClr val="bg1"/>
              </a:solidFill>
              <a:latin typeface="Candara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  <a:latin typeface="Candara" pitchFamily="34" charset="0"/>
              </a:rPr>
              <a:t>  The Messiah was to be preceded by a messenger (Isa. 40:3 and Mal. 3:1).</a:t>
            </a:r>
          </a:p>
          <a:p>
            <a:pPr>
              <a:buFont typeface="Wingdings" pitchFamily="2" charset="2"/>
              <a:buChar char="ü"/>
            </a:pPr>
            <a:endParaRPr lang="en-US" sz="1600" dirty="0">
              <a:solidFill>
                <a:schemeClr val="bg1"/>
              </a:solidFill>
              <a:latin typeface="Candara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  <a:latin typeface="Candara" pitchFamily="34" charset="0"/>
              </a:rPr>
              <a:t>  The Messiah was to enter Jerusalem riding a donkey (Zech. 9:9).</a:t>
            </a:r>
          </a:p>
          <a:p>
            <a:pPr>
              <a:buFont typeface="Wingdings" pitchFamily="2" charset="2"/>
              <a:buChar char="ü"/>
            </a:pPr>
            <a:endParaRPr lang="en-US" sz="1600" dirty="0">
              <a:solidFill>
                <a:schemeClr val="bg1"/>
              </a:solidFill>
              <a:latin typeface="Candara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Candara" pitchFamily="34" charset="0"/>
              </a:rPr>
              <a:t>  </a:t>
            </a:r>
            <a:r>
              <a:rPr lang="en-US" sz="2800" dirty="0">
                <a:solidFill>
                  <a:schemeClr val="bg1"/>
                </a:solidFill>
                <a:latin typeface="Candara" pitchFamily="34" charset="0"/>
              </a:rPr>
              <a:t>The Messiah was to be betrayed by a friend who ate with him (Psa. 41:9).</a:t>
            </a:r>
          </a:p>
          <a:p>
            <a:pPr>
              <a:buFont typeface="Wingdings" pitchFamily="2" charset="2"/>
              <a:buChar char="ü"/>
            </a:pPr>
            <a:endParaRPr lang="en-US" sz="1600" dirty="0">
              <a:solidFill>
                <a:schemeClr val="bg1"/>
              </a:solidFill>
              <a:latin typeface="Candara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  <a:latin typeface="Candara" pitchFamily="34" charset="0"/>
              </a:rPr>
              <a:t>  The Messiah was to be sold for 30 pieces of silver (Zech. 11:12).</a:t>
            </a:r>
          </a:p>
          <a:p>
            <a:pPr>
              <a:buFont typeface="Wingdings" pitchFamily="2" charset="2"/>
              <a:buChar char="ü"/>
            </a:pPr>
            <a:endParaRPr lang="en-US" sz="1600" dirty="0">
              <a:solidFill>
                <a:schemeClr val="bg1"/>
              </a:solidFill>
              <a:latin typeface="Candara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Candara" pitchFamily="34" charset="0"/>
              </a:rPr>
              <a:t>  </a:t>
            </a:r>
            <a:r>
              <a:rPr lang="en-US" sz="2800" dirty="0">
                <a:solidFill>
                  <a:schemeClr val="bg1"/>
                </a:solidFill>
                <a:latin typeface="Candara" pitchFamily="34" charset="0"/>
              </a:rPr>
              <a:t>The money was to be thrown into God's house and used for a potter's field 										        (Zech.11:13)</a:t>
            </a:r>
            <a:r>
              <a:rPr lang="en-US" sz="2400" dirty="0">
                <a:solidFill>
                  <a:schemeClr val="bg1"/>
                </a:solidFill>
                <a:latin typeface="Candara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en-US" sz="1200" dirty="0">
              <a:solidFill>
                <a:schemeClr val="bg1"/>
              </a:solidFill>
              <a:latin typeface="Candara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Candara" pitchFamily="34" charset="0"/>
              </a:rPr>
              <a:t>  </a:t>
            </a:r>
            <a:r>
              <a:rPr lang="en-US" sz="2800" dirty="0">
                <a:solidFill>
                  <a:schemeClr val="bg1"/>
                </a:solidFill>
                <a:latin typeface="Candara" pitchFamily="34" charset="0"/>
              </a:rPr>
              <a:t>The Messiah was to stand silent before his accusers (Isa. 53:7).</a:t>
            </a:r>
          </a:p>
          <a:p>
            <a:pPr>
              <a:buFont typeface="Wingdings" pitchFamily="2" charset="2"/>
              <a:buChar char="ü"/>
            </a:pPr>
            <a:endParaRPr lang="en-US" sz="1600" dirty="0">
              <a:solidFill>
                <a:schemeClr val="bg1"/>
              </a:solidFill>
              <a:latin typeface="Candara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Candara" pitchFamily="34" charset="0"/>
              </a:rPr>
              <a:t>  </a:t>
            </a:r>
            <a:r>
              <a:rPr lang="en-US" sz="2800" dirty="0">
                <a:solidFill>
                  <a:schemeClr val="bg1"/>
                </a:solidFill>
                <a:latin typeface="Candara" pitchFamily="34" charset="0"/>
              </a:rPr>
              <a:t>The Messiah was to die by crucifixion (Psa. 22:16; Zech. 12:10; Isa. 53:12).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noProof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   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770964" y="1165410"/>
            <a:ext cx="10757647" cy="381000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THE BIBLE PROVES ITSELF TO BE!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Q – Why should I believe the Bible is from God? </a:t>
            </a:r>
            <a:endParaRPr kumimoji="0" lang="en-US" sz="4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>
              <a:solidFill>
                <a:schemeClr val="bg1"/>
              </a:solidFill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  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44925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world chan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-2"/>
            <a:ext cx="10287000" cy="6858002"/>
          </a:xfrm>
          <a:prstGeom prst="rect">
            <a:avLst/>
          </a:prstGeom>
          <a:noFill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618058" y="755175"/>
            <a:ext cx="5998235" cy="48078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HAS THE WORLD</a:t>
            </a:r>
            <a:r>
              <a:rPr kumimoji="0" lang="en-US" sz="540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 CHANGED?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aseline="0" dirty="0">
              <a:solidFill>
                <a:schemeClr val="accent1">
                  <a:lumMod val="20000"/>
                  <a:lumOff val="80000"/>
                </a:schemeClr>
              </a:solidFill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dirty="0">
                <a:solidFill>
                  <a:schemeClr val="accent1">
                    <a:lumMod val="20000"/>
                    <a:lumOff val="80000"/>
                  </a:schemeClr>
                </a:solidFill>
                <a:latin typeface="Candara" pitchFamily="34" charset="0"/>
                <a:ea typeface="MS Gothic" pitchFamily="49" charset="-128"/>
                <a:cs typeface="+mj-cs"/>
              </a:rPr>
              <a:t>       </a:t>
            </a:r>
            <a:r>
              <a:rPr lang="en-US" sz="9600" dirty="0">
                <a:solidFill>
                  <a:schemeClr val="accent1">
                    <a:lumMod val="20000"/>
                    <a:lumOff val="80000"/>
                  </a:schemeClr>
                </a:solidFill>
                <a:latin typeface="Candara" pitchFamily="34" charset="0"/>
                <a:ea typeface="MS Gothic" pitchFamily="49" charset="-128"/>
                <a:cs typeface="+mj-cs"/>
              </a:rPr>
              <a:t>YES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            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to</a:t>
            </a:r>
            <a:r>
              <a:rPr kumimoji="0" lang="en-US" sz="360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 some degree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>
              <a:solidFill>
                <a:schemeClr val="bg1"/>
              </a:solidFill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  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world chan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-2"/>
            <a:ext cx="10287000" cy="6858002"/>
          </a:xfrm>
          <a:prstGeom prst="rect">
            <a:avLst/>
          </a:prstGeom>
          <a:noFill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618058" y="755175"/>
            <a:ext cx="6259820" cy="48078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HAS THE WORLD</a:t>
            </a:r>
            <a:r>
              <a:rPr kumimoji="0" lang="en-US" sz="540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 CHANGED?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0" baseline="0" dirty="0">
              <a:solidFill>
                <a:schemeClr val="accent1">
                  <a:lumMod val="20000"/>
                  <a:lumOff val="80000"/>
                </a:schemeClr>
              </a:solidFill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solidFill>
                  <a:schemeClr val="accent1">
                    <a:lumMod val="20000"/>
                    <a:lumOff val="80000"/>
                  </a:schemeClr>
                </a:solidFill>
                <a:latin typeface="Candara" pitchFamily="34" charset="0"/>
                <a:ea typeface="MS Gothic" pitchFamily="49" charset="-128"/>
                <a:cs typeface="+mj-cs"/>
              </a:rPr>
              <a:t>NAMES CHANGE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                  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not much else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>
              <a:solidFill>
                <a:schemeClr val="bg1"/>
              </a:solidFill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  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0588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world chan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-2"/>
            <a:ext cx="10287000" cy="6858002"/>
          </a:xfrm>
          <a:prstGeom prst="rect">
            <a:avLst/>
          </a:prstGeom>
          <a:noFill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233083" y="537883"/>
            <a:ext cx="5432612" cy="565672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EVEN</a:t>
            </a:r>
            <a:r>
              <a:rPr kumimoji="0" lang="en-US" sz="540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 THOUGH THE WORLD CHANGES…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6600" baseline="0" dirty="0">
              <a:solidFill>
                <a:schemeClr val="accent1">
                  <a:lumMod val="20000"/>
                  <a:lumOff val="80000"/>
                </a:schemeClr>
              </a:solidFill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GOD DOES NOT CHANGE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           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>
              <a:solidFill>
                <a:schemeClr val="bg1"/>
              </a:solidFill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  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4" name="Picture 6" descr="Image result for the world chan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68732"/>
          </a:xfrm>
          <a:prstGeom prst="rect">
            <a:avLst/>
          </a:prstGeom>
          <a:noFill/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160858" y="125506"/>
            <a:ext cx="11789095" cy="153296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EVEN THOUGH</a:t>
            </a:r>
            <a:r>
              <a:rPr kumimoji="0" lang="en-US" sz="44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 THE WORLD CHANGES…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aseline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GOD DOES NOT CHANGE</a:t>
            </a: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>
              <a:solidFill>
                <a:schemeClr val="bg1"/>
              </a:solidFill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  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0129" y="4617837"/>
            <a:ext cx="100753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Candara" pitchFamily="34" charset="0"/>
              </a:rPr>
              <a:t>“For I am the LORD, I do not change.”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latin typeface="Candara" pitchFamily="34" charset="0"/>
              </a:rPr>
              <a:t>									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latin typeface="Candara" pitchFamily="34" charset="0"/>
              </a:rPr>
              <a:t>Malachi 3:6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world chan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-2"/>
            <a:ext cx="10287000" cy="6858002"/>
          </a:xfrm>
          <a:prstGeom prst="rect">
            <a:avLst/>
          </a:prstGeom>
          <a:noFill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698740" y="1239269"/>
            <a:ext cx="5998235" cy="48078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EVEN THOUGH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THE WORLD CHANGES…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>
              <a:solidFill>
                <a:schemeClr val="bg1"/>
              </a:solidFill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   </a:t>
            </a:r>
            <a:r>
              <a:rPr lang="en-US" sz="3600" noProof="0" dirty="0">
                <a:solidFill>
                  <a:schemeClr val="accent1">
                    <a:lumMod val="20000"/>
                    <a:lumOff val="80000"/>
                  </a:schemeClr>
                </a:solidFill>
                <a:latin typeface="Candara" pitchFamily="34" charset="0"/>
                <a:ea typeface="MS Gothic" pitchFamily="49" charset="-128"/>
                <a:cs typeface="+mj-cs"/>
              </a:rPr>
              <a:t>LUKE 21:32-34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4" name="Picture 6" descr="Image result for the world chan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68732"/>
          </a:xfrm>
          <a:prstGeom prst="rect">
            <a:avLst/>
          </a:prstGeom>
          <a:noFill/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160858" y="125506"/>
            <a:ext cx="11789095" cy="153296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EVEN THOUGH</a:t>
            </a:r>
            <a:r>
              <a:rPr kumimoji="0" lang="en-US" sz="44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 THE WORLD CHANGES…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aseline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GOD DOES NOT CHANGE</a:t>
            </a: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>
              <a:solidFill>
                <a:schemeClr val="bg1"/>
              </a:solidFill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  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0129" y="4617837"/>
            <a:ext cx="100753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Candara" pitchFamily="34" charset="0"/>
              </a:rPr>
              <a:t>"Heaven and earth will pass away,                                           but My words will by no means pass away.”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latin typeface="Candara" pitchFamily="34" charset="0"/>
              </a:rPr>
              <a:t>									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latin typeface="Candara" pitchFamily="34" charset="0"/>
              </a:rPr>
              <a:t>Luke 21:33</a:t>
            </a:r>
          </a:p>
        </p:txBody>
      </p:sp>
    </p:spTree>
    <p:extLst>
      <p:ext uri="{BB962C8B-B14F-4D97-AF65-F5344CB8AC3E}">
        <p14:creationId xmlns:p14="http://schemas.microsoft.com/office/powerpoint/2010/main" val="201908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4" name="Picture 6" descr="Image result for the world chan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68732"/>
          </a:xfrm>
          <a:prstGeom prst="rect">
            <a:avLst/>
          </a:prstGeom>
          <a:noFill/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160858" y="125506"/>
            <a:ext cx="11789095" cy="153296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EVEN THOUGH</a:t>
            </a:r>
            <a:r>
              <a:rPr kumimoji="0" lang="en-US" sz="44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 THE WORLD CHANGES…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aseline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GOD DOES NOT CHANGE</a:t>
            </a: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>
              <a:solidFill>
                <a:schemeClr val="bg1"/>
              </a:solidFill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  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0129" y="4617837"/>
            <a:ext cx="100753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Candara" pitchFamily="34" charset="0"/>
              </a:rPr>
              <a:t>“I charge you therefore before God and the Lord Jesus Christ, who will judge the living and the dead at His appearing and His kingdom”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latin typeface="Candara" pitchFamily="34" charset="0"/>
              </a:rPr>
              <a:t>						                                2 Timothy 4:1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4" name="Picture 6" descr="Image result for the world chan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68732"/>
          </a:xfrm>
          <a:prstGeom prst="rect">
            <a:avLst/>
          </a:prstGeom>
          <a:noFill/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160858" y="125506"/>
            <a:ext cx="11789095" cy="153296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EVEN THOUGH</a:t>
            </a:r>
            <a:r>
              <a:rPr kumimoji="0" lang="en-US" sz="44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 THE WORLD CHANGES…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aseline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GOD DOES NOT CHANGE</a:t>
            </a: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>
              <a:solidFill>
                <a:schemeClr val="bg1"/>
              </a:solidFill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  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0129" y="4617837"/>
            <a:ext cx="100753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Candara" pitchFamily="34" charset="0"/>
              </a:rPr>
              <a:t>“But the word of the LORD endures forever." Now this is the word which by the gospel was preached to you.”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latin typeface="Candara" pitchFamily="34" charset="0"/>
              </a:rPr>
              <a:t>						                                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latin typeface="Candara" pitchFamily="34" charset="0"/>
              </a:rPr>
              <a:t>1 Peter 1:25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94504" y="5923721"/>
            <a:ext cx="848139" cy="37106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40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4" name="Picture 6" descr="Image result for the world chan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732"/>
            <a:ext cx="12192000" cy="6868732"/>
          </a:xfrm>
          <a:prstGeom prst="rect">
            <a:avLst/>
          </a:prstGeom>
          <a:noFill/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241540" y="172469"/>
            <a:ext cx="5998235" cy="9027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GOD’S WORD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>
              <a:solidFill>
                <a:schemeClr val="bg1"/>
              </a:solidFill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  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2200" y="4474402"/>
            <a:ext cx="100753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Candara" pitchFamily="34" charset="0"/>
              </a:rPr>
              <a:t>"He who rejects Me, and does not receive My words, has that which judges him--the word that I have spoken will judge him in the last day.”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latin typeface="Candara" pitchFamily="34" charset="0"/>
              </a:rPr>
              <a:t>									John 12:48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4" name="Picture 6" descr="Image result for the world chan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732"/>
            <a:ext cx="12192000" cy="6868732"/>
          </a:xfrm>
          <a:prstGeom prst="rect">
            <a:avLst/>
          </a:prstGeom>
          <a:noFill/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241540" y="172469"/>
            <a:ext cx="5998235" cy="9027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GOD’S WORD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>
              <a:solidFill>
                <a:schemeClr val="bg1"/>
              </a:solidFill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  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2200" y="4474402"/>
            <a:ext cx="1007533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Candara" pitchFamily="34" charset="0"/>
              </a:rPr>
              <a:t>"He who rejects Me, and does not receive My words, has that which judges him--</a:t>
            </a:r>
            <a:r>
              <a:rPr lang="en-US" sz="3200" b="1" i="1" dirty="0">
                <a:solidFill>
                  <a:srgbClr val="FFFF00"/>
                </a:solidFill>
                <a:latin typeface="Candara" pitchFamily="34" charset="0"/>
              </a:rPr>
              <a:t>the word that I have spoken </a:t>
            </a:r>
            <a:r>
              <a:rPr lang="en-US" sz="3200" b="1" i="1" dirty="0">
                <a:solidFill>
                  <a:schemeClr val="bg1"/>
                </a:solidFill>
                <a:latin typeface="Candara" pitchFamily="34" charset="0"/>
              </a:rPr>
              <a:t>will judge him in the last day.”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latin typeface="Candara" pitchFamily="34" charset="0"/>
              </a:rPr>
              <a:t>									John 12:48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4" name="Picture 6" descr="Image result for the world chan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732"/>
            <a:ext cx="12192000" cy="6868732"/>
          </a:xfrm>
          <a:prstGeom prst="rect">
            <a:avLst/>
          </a:prstGeom>
          <a:noFill/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241540" y="172469"/>
            <a:ext cx="5998235" cy="9027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GOD’S WORD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>
              <a:solidFill>
                <a:schemeClr val="bg1"/>
              </a:solidFill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  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2200" y="4474402"/>
            <a:ext cx="1007533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Candara" pitchFamily="34" charset="0"/>
              </a:rPr>
              <a:t>"He who rejects Me, and does not receive My words, has that which judges him--</a:t>
            </a:r>
            <a:r>
              <a:rPr lang="en-US" sz="3200" b="1" i="1" dirty="0">
                <a:solidFill>
                  <a:srgbClr val="FFFF66"/>
                </a:solidFill>
                <a:latin typeface="Candara" pitchFamily="34" charset="0"/>
              </a:rPr>
              <a:t>the word that I have spoken </a:t>
            </a:r>
            <a:r>
              <a:rPr lang="en-US" sz="3200" b="1" i="1" dirty="0">
                <a:solidFill>
                  <a:srgbClr val="FFFF00"/>
                </a:solidFill>
                <a:latin typeface="Candara" pitchFamily="34" charset="0"/>
              </a:rPr>
              <a:t>will judge him in the last day</a:t>
            </a:r>
            <a:r>
              <a:rPr lang="en-US" sz="3200" b="1" i="1" dirty="0">
                <a:solidFill>
                  <a:schemeClr val="bg1"/>
                </a:solidFill>
                <a:latin typeface="Candara" pitchFamily="34" charset="0"/>
              </a:rPr>
              <a:t>.”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latin typeface="Candara" pitchFamily="34" charset="0"/>
              </a:rPr>
              <a:t>									John 12:48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770964" y="1165410"/>
            <a:ext cx="10757647" cy="381000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BIBLE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Gothic" pitchFamily="49" charset="-128"/>
                <a:cs typeface="+mj-cs"/>
              </a:rPr>
              <a:t>PROOFS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Q – Why should I believe the Bible is from God? </a:t>
            </a:r>
            <a:endParaRPr kumimoji="0" lang="en-US" sz="4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>
              <a:solidFill>
                <a:schemeClr val="bg1"/>
              </a:solidFill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  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Image result for the s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7238" y="927847"/>
            <a:ext cx="6574762" cy="4935071"/>
          </a:xfrm>
          <a:prstGeom prst="rect">
            <a:avLst/>
          </a:prstGeom>
          <a:noFill/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313257" y="869576"/>
            <a:ext cx="6033754" cy="4805083"/>
          </a:xfrm>
          <a:prstGeom prst="rect">
            <a:avLst/>
          </a:prstGeo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Candara" pitchFamily="34" charset="0"/>
              </a:rPr>
              <a:t>Scientists have concluded that there was light before the sun. This fact, though recently proven scientifically, is clearly shown in Gen. 1: 3 , 14-19.                                     </a:t>
            </a:r>
          </a:p>
          <a:p>
            <a:pPr marL="514350" indent="-514350">
              <a:buAutoNum type="arabicPeriod"/>
            </a:pPr>
            <a:endParaRPr lang="en-US" dirty="0">
              <a:solidFill>
                <a:schemeClr val="bg1"/>
              </a:solidFill>
              <a:latin typeface="Candara" pitchFamily="34" charset="0"/>
            </a:endParaRPr>
          </a:p>
          <a:p>
            <a:pPr marL="514350" indent="-514350"/>
            <a:r>
              <a:rPr lang="en-US" sz="3200" dirty="0">
                <a:solidFill>
                  <a:schemeClr val="bg1"/>
                </a:solidFill>
                <a:latin typeface="Candara" pitchFamily="34" charset="0"/>
              </a:rPr>
              <a:t>	Light was created on the first day while the sun was not in existence until the fourth.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>
              <a:solidFill>
                <a:schemeClr val="bg1"/>
              </a:solidFill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  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313257" y="869576"/>
            <a:ext cx="6033754" cy="4805083"/>
          </a:xfrm>
          <a:prstGeom prst="rect">
            <a:avLst/>
          </a:prstGeom>
        </p:spPr>
        <p:txBody>
          <a:bodyPr/>
          <a:lstStyle/>
          <a:p>
            <a:pPr marL="514350" indent="-514350">
              <a:buAutoNum type="arabicPeriod" startAt="2"/>
            </a:pPr>
            <a:r>
              <a:rPr lang="en-US" sz="3200" dirty="0">
                <a:solidFill>
                  <a:schemeClr val="bg1"/>
                </a:solidFill>
                <a:latin typeface="Candara" pitchFamily="34" charset="0"/>
              </a:rPr>
              <a:t>Genesis one, written by Moses about 1500 B.C., also contains a distinction in regard to the animal, vegetable, and mineral kingdoms. </a:t>
            </a:r>
          </a:p>
          <a:p>
            <a:pPr marL="514350" indent="-514350">
              <a:buAutoNum type="arabicPeriod" startAt="2"/>
            </a:pPr>
            <a:endParaRPr lang="en-US" dirty="0">
              <a:solidFill>
                <a:schemeClr val="bg1"/>
              </a:solidFill>
              <a:latin typeface="Candara" pitchFamily="34" charset="0"/>
            </a:endParaRPr>
          </a:p>
          <a:p>
            <a:pPr marL="514350" indent="-514350"/>
            <a:r>
              <a:rPr lang="en-US" sz="3200" dirty="0">
                <a:solidFill>
                  <a:schemeClr val="bg1"/>
                </a:solidFill>
                <a:latin typeface="Candara" pitchFamily="34" charset="0"/>
              </a:rPr>
              <a:t>	Science did not know of such distinctions according to our records until 1735 with the writings of Linnaeus.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>
              <a:solidFill>
                <a:schemeClr val="bg1"/>
              </a:solidFill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  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</p:txBody>
      </p:sp>
      <p:pic>
        <p:nvPicPr>
          <p:cNvPr id="48130" name="Picture 2" descr="Image result for animal, vegetable, and mineral kingdom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4306" y="1470211"/>
            <a:ext cx="5249127" cy="3576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313257" y="1398494"/>
            <a:ext cx="6033754" cy="4805083"/>
          </a:xfrm>
          <a:prstGeom prst="rect">
            <a:avLst/>
          </a:prstGeo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en-US" sz="3200" dirty="0">
                <a:solidFill>
                  <a:schemeClr val="bg1"/>
                </a:solidFill>
                <a:latin typeface="Candara" pitchFamily="34" charset="0"/>
              </a:rPr>
              <a:t>As late as 150 A.D. Ptolemy</a:t>
            </a:r>
          </a:p>
          <a:p>
            <a:pPr marL="971550" lvl="1" indent="-514350"/>
            <a:r>
              <a:rPr lang="en-US" sz="3200" dirty="0">
                <a:solidFill>
                  <a:schemeClr val="bg1"/>
                </a:solidFill>
                <a:latin typeface="Candara" pitchFamily="34" charset="0"/>
              </a:rPr>
              <a:t>believed that there were only</a:t>
            </a:r>
          </a:p>
          <a:p>
            <a:pPr marL="971550" lvl="1" indent="-514350"/>
            <a:r>
              <a:rPr lang="en-US" sz="3200" dirty="0">
                <a:solidFill>
                  <a:schemeClr val="bg1"/>
                </a:solidFill>
                <a:latin typeface="Candara" pitchFamily="34" charset="0"/>
              </a:rPr>
              <a:t>about 3000 stars. We now</a:t>
            </a:r>
          </a:p>
          <a:p>
            <a:pPr marL="971550" lvl="1" indent="-514350"/>
            <a:r>
              <a:rPr lang="en-US" sz="3200" dirty="0">
                <a:solidFill>
                  <a:schemeClr val="bg1"/>
                </a:solidFill>
                <a:latin typeface="Candara" pitchFamily="34" charset="0"/>
              </a:rPr>
              <a:t>know otherwise and the Bible</a:t>
            </a:r>
          </a:p>
          <a:p>
            <a:pPr marL="971550" lvl="1" indent="-514350"/>
            <a:r>
              <a:rPr lang="en-US" sz="3200" dirty="0">
                <a:solidFill>
                  <a:schemeClr val="bg1"/>
                </a:solidFill>
                <a:latin typeface="Candara" pitchFamily="34" charset="0"/>
              </a:rPr>
              <a:t>reported such in Gen. 13:16.</a:t>
            </a:r>
          </a:p>
          <a:p>
            <a:pPr marL="971550" lvl="1" indent="-514350"/>
            <a:r>
              <a:rPr lang="en-US" sz="3200" dirty="0">
                <a:solidFill>
                  <a:schemeClr val="bg1"/>
                </a:solidFill>
                <a:latin typeface="Candara" pitchFamily="34" charset="0"/>
              </a:rPr>
              <a:t>(Compare 15:5)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>
              <a:solidFill>
                <a:schemeClr val="bg1"/>
              </a:solidFill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>
                <a:solidFill>
                  <a:schemeClr val="bg1"/>
                </a:solidFill>
                <a:latin typeface="Candara" pitchFamily="34" charset="0"/>
                <a:ea typeface="MS Gothic" pitchFamily="49" charset="-128"/>
                <a:cs typeface="+mj-cs"/>
              </a:rPr>
              <a:t>  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Gothic" pitchFamily="49" charset="-128"/>
              <a:cs typeface="+mj-cs"/>
            </a:endParaRPr>
          </a:p>
        </p:txBody>
      </p:sp>
      <p:pic>
        <p:nvPicPr>
          <p:cNvPr id="50178" name="Picture 2" descr="Image result for stars in the univer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5270" y="887505"/>
            <a:ext cx="5321487" cy="51188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653</Words>
  <Application>Microsoft Office PowerPoint</Application>
  <PresentationFormat>Widescreen</PresentationFormat>
  <Paragraphs>144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MS Gothic</vt:lpstr>
      <vt:lpstr>Arial</vt:lpstr>
      <vt:lpstr>Calibri</vt:lpstr>
      <vt:lpstr>Calibri Light</vt:lpstr>
      <vt:lpstr>Candara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Lenny</dc:creator>
  <cp:lastModifiedBy>Lenny</cp:lastModifiedBy>
  <cp:revision>81</cp:revision>
  <dcterms:created xsi:type="dcterms:W3CDTF">2016-09-07T01:24:21Z</dcterms:created>
  <dcterms:modified xsi:type="dcterms:W3CDTF">2016-10-16T11:50:38Z</dcterms:modified>
</cp:coreProperties>
</file>