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91" r:id="rId4"/>
    <p:sldId id="273" r:id="rId5"/>
    <p:sldId id="274" r:id="rId6"/>
    <p:sldId id="275" r:id="rId7"/>
    <p:sldId id="276" r:id="rId8"/>
    <p:sldId id="293" r:id="rId9"/>
    <p:sldId id="292" r:id="rId10"/>
    <p:sldId id="279" r:id="rId11"/>
    <p:sldId id="280" r:id="rId12"/>
    <p:sldId id="281" r:id="rId13"/>
    <p:sldId id="282" r:id="rId14"/>
    <p:sldId id="294" r:id="rId15"/>
    <p:sldId id="283" r:id="rId16"/>
    <p:sldId id="284" r:id="rId17"/>
    <p:sldId id="295" r:id="rId18"/>
    <p:sldId id="285" r:id="rId19"/>
    <p:sldId id="286" r:id="rId20"/>
    <p:sldId id="296" r:id="rId21"/>
    <p:sldId id="297" r:id="rId22"/>
    <p:sldId id="298" r:id="rId23"/>
    <p:sldId id="299" r:id="rId24"/>
    <p:sldId id="300" r:id="rId25"/>
    <p:sldId id="288" r:id="rId26"/>
    <p:sldId id="289" r:id="rId27"/>
    <p:sldId id="290" r:id="rId28"/>
    <p:sldId id="27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521"/>
    <a:srgbClr val="FF9900"/>
    <a:srgbClr val="FF612F"/>
    <a:srgbClr val="FF4409"/>
    <a:srgbClr val="FFA725"/>
    <a:srgbClr val="FF9933"/>
    <a:srgbClr val="FF5C29"/>
    <a:srgbClr val="EA3800"/>
    <a:srgbClr val="CC3300"/>
    <a:srgbClr val="F6514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360" y="-11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C755058-3748-4789-932C-406F959161BA}" type="datetimeFigureOut">
              <a:rPr lang="en-US" smtClean="0"/>
              <a:pPr/>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59F73-49C2-4E36-927E-F033D85C09C1}" type="slidenum">
              <a:rPr lang="en-US" smtClean="0"/>
              <a:pPr/>
              <a:t>‹#›</a:t>
            </a:fld>
            <a:endParaRPr lang="en-US"/>
          </a:p>
        </p:txBody>
      </p:sp>
    </p:spTree>
    <p:extLst>
      <p:ext uri="{BB962C8B-B14F-4D97-AF65-F5344CB8AC3E}">
        <p14:creationId xmlns="" xmlns:p14="http://schemas.microsoft.com/office/powerpoint/2010/main" val="2039376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755058-3748-4789-932C-406F959161BA}" type="datetimeFigureOut">
              <a:rPr lang="en-US" smtClean="0"/>
              <a:pPr/>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59F73-49C2-4E36-927E-F033D85C09C1}" type="slidenum">
              <a:rPr lang="en-US" smtClean="0"/>
              <a:pPr/>
              <a:t>‹#›</a:t>
            </a:fld>
            <a:endParaRPr lang="en-US"/>
          </a:p>
        </p:txBody>
      </p:sp>
    </p:spTree>
    <p:extLst>
      <p:ext uri="{BB962C8B-B14F-4D97-AF65-F5344CB8AC3E}">
        <p14:creationId xmlns="" xmlns:p14="http://schemas.microsoft.com/office/powerpoint/2010/main" val="312498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755058-3748-4789-932C-406F959161BA}" type="datetimeFigureOut">
              <a:rPr lang="en-US" smtClean="0"/>
              <a:pPr/>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59F73-49C2-4E36-927E-F033D85C09C1}" type="slidenum">
              <a:rPr lang="en-US" smtClean="0"/>
              <a:pPr/>
              <a:t>‹#›</a:t>
            </a:fld>
            <a:endParaRPr lang="en-US"/>
          </a:p>
        </p:txBody>
      </p:sp>
    </p:spTree>
    <p:extLst>
      <p:ext uri="{BB962C8B-B14F-4D97-AF65-F5344CB8AC3E}">
        <p14:creationId xmlns="" xmlns:p14="http://schemas.microsoft.com/office/powerpoint/2010/main" val="3867769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755058-3748-4789-932C-406F959161BA}" type="datetimeFigureOut">
              <a:rPr lang="en-US" smtClean="0"/>
              <a:pPr/>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59F73-49C2-4E36-927E-F033D85C09C1}" type="slidenum">
              <a:rPr lang="en-US" smtClean="0"/>
              <a:pPr/>
              <a:t>‹#›</a:t>
            </a:fld>
            <a:endParaRPr lang="en-US"/>
          </a:p>
        </p:txBody>
      </p:sp>
    </p:spTree>
    <p:extLst>
      <p:ext uri="{BB962C8B-B14F-4D97-AF65-F5344CB8AC3E}">
        <p14:creationId xmlns="" xmlns:p14="http://schemas.microsoft.com/office/powerpoint/2010/main" val="4282508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755058-3748-4789-932C-406F959161BA}" type="datetimeFigureOut">
              <a:rPr lang="en-US" smtClean="0"/>
              <a:pPr/>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F59F73-49C2-4E36-927E-F033D85C09C1}" type="slidenum">
              <a:rPr lang="en-US" smtClean="0"/>
              <a:pPr/>
              <a:t>‹#›</a:t>
            </a:fld>
            <a:endParaRPr lang="en-US"/>
          </a:p>
        </p:txBody>
      </p:sp>
    </p:spTree>
    <p:extLst>
      <p:ext uri="{BB962C8B-B14F-4D97-AF65-F5344CB8AC3E}">
        <p14:creationId xmlns="" xmlns:p14="http://schemas.microsoft.com/office/powerpoint/2010/main" val="1117755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755058-3748-4789-932C-406F959161BA}" type="datetimeFigureOut">
              <a:rPr lang="en-US" smtClean="0"/>
              <a:pPr/>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F59F73-49C2-4E36-927E-F033D85C09C1}" type="slidenum">
              <a:rPr lang="en-US" smtClean="0"/>
              <a:pPr/>
              <a:t>‹#›</a:t>
            </a:fld>
            <a:endParaRPr lang="en-US"/>
          </a:p>
        </p:txBody>
      </p:sp>
    </p:spTree>
    <p:extLst>
      <p:ext uri="{BB962C8B-B14F-4D97-AF65-F5344CB8AC3E}">
        <p14:creationId xmlns="" xmlns:p14="http://schemas.microsoft.com/office/powerpoint/2010/main" val="3062078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755058-3748-4789-932C-406F959161BA}" type="datetimeFigureOut">
              <a:rPr lang="en-US" smtClean="0"/>
              <a:pPr/>
              <a:t>11/20/2016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F59F73-49C2-4E36-927E-F033D85C09C1}" type="slidenum">
              <a:rPr lang="en-US" smtClean="0"/>
              <a:pPr/>
              <a:t>‹#›</a:t>
            </a:fld>
            <a:endParaRPr lang="en-US"/>
          </a:p>
        </p:txBody>
      </p:sp>
    </p:spTree>
    <p:extLst>
      <p:ext uri="{BB962C8B-B14F-4D97-AF65-F5344CB8AC3E}">
        <p14:creationId xmlns="" xmlns:p14="http://schemas.microsoft.com/office/powerpoint/2010/main" val="110282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755058-3748-4789-932C-406F959161BA}" type="datetimeFigureOut">
              <a:rPr lang="en-US" smtClean="0"/>
              <a:pPr/>
              <a:t>11/20/2016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F59F73-49C2-4E36-927E-F033D85C09C1}" type="slidenum">
              <a:rPr lang="en-US" smtClean="0"/>
              <a:pPr/>
              <a:t>‹#›</a:t>
            </a:fld>
            <a:endParaRPr lang="en-US"/>
          </a:p>
        </p:txBody>
      </p:sp>
    </p:spTree>
    <p:extLst>
      <p:ext uri="{BB962C8B-B14F-4D97-AF65-F5344CB8AC3E}">
        <p14:creationId xmlns="" xmlns:p14="http://schemas.microsoft.com/office/powerpoint/2010/main" val="304889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755058-3748-4789-932C-406F959161BA}" type="datetimeFigureOut">
              <a:rPr lang="en-US" smtClean="0"/>
              <a:pPr/>
              <a:t>11/20/2016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F59F73-49C2-4E36-927E-F033D85C09C1}" type="slidenum">
              <a:rPr lang="en-US" smtClean="0"/>
              <a:pPr/>
              <a:t>‹#›</a:t>
            </a:fld>
            <a:endParaRPr lang="en-US"/>
          </a:p>
        </p:txBody>
      </p:sp>
    </p:spTree>
    <p:extLst>
      <p:ext uri="{BB962C8B-B14F-4D97-AF65-F5344CB8AC3E}">
        <p14:creationId xmlns="" xmlns:p14="http://schemas.microsoft.com/office/powerpoint/2010/main" val="959120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755058-3748-4789-932C-406F959161BA}" type="datetimeFigureOut">
              <a:rPr lang="en-US" smtClean="0"/>
              <a:pPr/>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F59F73-49C2-4E36-927E-F033D85C09C1}" type="slidenum">
              <a:rPr lang="en-US" smtClean="0"/>
              <a:pPr/>
              <a:t>‹#›</a:t>
            </a:fld>
            <a:endParaRPr lang="en-US"/>
          </a:p>
        </p:txBody>
      </p:sp>
    </p:spTree>
    <p:extLst>
      <p:ext uri="{BB962C8B-B14F-4D97-AF65-F5344CB8AC3E}">
        <p14:creationId xmlns="" xmlns:p14="http://schemas.microsoft.com/office/powerpoint/2010/main" val="3610949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755058-3748-4789-932C-406F959161BA}" type="datetimeFigureOut">
              <a:rPr lang="en-US" smtClean="0"/>
              <a:pPr/>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F59F73-49C2-4E36-927E-F033D85C09C1}" type="slidenum">
              <a:rPr lang="en-US" smtClean="0"/>
              <a:pPr/>
              <a:t>‹#›</a:t>
            </a:fld>
            <a:endParaRPr lang="en-US"/>
          </a:p>
        </p:txBody>
      </p:sp>
    </p:spTree>
    <p:extLst>
      <p:ext uri="{BB962C8B-B14F-4D97-AF65-F5344CB8AC3E}">
        <p14:creationId xmlns="" xmlns:p14="http://schemas.microsoft.com/office/powerpoint/2010/main" val="2626384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755058-3748-4789-932C-406F959161BA}" type="datetimeFigureOut">
              <a:rPr lang="en-US" smtClean="0"/>
              <a:pPr/>
              <a:t>11/20/2016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F59F73-49C2-4E36-927E-F033D85C09C1}" type="slidenum">
              <a:rPr lang="en-US" smtClean="0"/>
              <a:pPr/>
              <a:t>‹#›</a:t>
            </a:fld>
            <a:endParaRPr lang="en-US"/>
          </a:p>
        </p:txBody>
      </p:sp>
    </p:spTree>
    <p:extLst>
      <p:ext uri="{BB962C8B-B14F-4D97-AF65-F5344CB8AC3E}">
        <p14:creationId xmlns="" xmlns:p14="http://schemas.microsoft.com/office/powerpoint/2010/main" val="712493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535067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316120" y="1767841"/>
            <a:ext cx="4891722" cy="4891724"/>
          </a:xfrm>
          <a:prstGeom prst="rect">
            <a:avLst/>
          </a:prstGeom>
          <a:noFill/>
        </p:spPr>
      </p:pic>
      <p:sp>
        <p:nvSpPr>
          <p:cNvPr id="5" name="Title 4"/>
          <p:cNvSpPr>
            <a:spLocks noGrp="1"/>
          </p:cNvSpPr>
          <p:nvPr>
            <p:ph type="title"/>
          </p:nvPr>
        </p:nvSpPr>
        <p:spPr>
          <a:xfrm>
            <a:off x="426721" y="853439"/>
            <a:ext cx="5921829" cy="5669280"/>
          </a:xfrm>
        </p:spPr>
        <p:txBody>
          <a:bodyPr>
            <a:noAutofit/>
          </a:bodyPr>
          <a:lstStyle/>
          <a:p>
            <a:pPr algn="ctr"/>
            <a:r>
              <a:rPr lang="en-US" sz="4000" dirty="0" smtClean="0">
                <a:solidFill>
                  <a:srgbClr val="FFA521"/>
                </a:solidFill>
                <a:latin typeface="Papyrus" pitchFamily="66" charset="0"/>
              </a:rPr>
              <a:t>“And not only as we had hoped, but they first gave themselves to the Lord, and then to us by the will of God.”</a:t>
            </a:r>
            <a:r>
              <a:rPr lang="en-US" sz="6000" dirty="0" smtClean="0">
                <a:solidFill>
                  <a:srgbClr val="FFA521"/>
                </a:solidFill>
                <a:latin typeface="Papyrus" pitchFamily="66" charset="0"/>
              </a:rPr>
              <a:t/>
            </a:r>
            <a:br>
              <a:rPr lang="en-US" sz="6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2 Corinthians 8:5</a:t>
            </a:r>
            <a:endParaRPr lang="en-US" sz="4000" dirty="0">
              <a:solidFill>
                <a:srgbClr val="FFA521"/>
              </a:solidFill>
              <a:latin typeface="Papyrus" pitchFamily="66" charset="0"/>
            </a:endParaRPr>
          </a:p>
        </p:txBody>
      </p:sp>
      <p:sp>
        <p:nvSpPr>
          <p:cNvPr id="4" name="Title 4"/>
          <p:cNvSpPr txBox="1">
            <a:spLocks/>
          </p:cNvSpPr>
          <p:nvPr/>
        </p:nvSpPr>
        <p:spPr>
          <a:xfrm>
            <a:off x="9013372" y="5764440"/>
            <a:ext cx="2525486" cy="88890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EA3800"/>
                </a:solidFill>
                <a:effectLst/>
                <a:uLnTx/>
                <a:uFillTx/>
                <a:latin typeface="Papyrus" pitchFamily="66" charset="0"/>
                <a:ea typeface="+mj-ea"/>
                <a:cs typeface="+mj-cs"/>
              </a:rPr>
              <a:t>Making  Our Heart  Right</a:t>
            </a:r>
            <a:endParaRPr kumimoji="0" lang="en-US" sz="3200" b="1" i="0" u="none" strike="noStrike" kern="1200" cap="none" spc="0" normalizeH="0" baseline="0" noProof="0" dirty="0">
              <a:ln>
                <a:noFill/>
              </a:ln>
              <a:solidFill>
                <a:srgbClr val="EA3800"/>
              </a:solidFill>
              <a:effectLst/>
              <a:uLnTx/>
              <a:uFillTx/>
              <a:latin typeface="Papyrus" pitchFamily="66" charset="0"/>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316120" y="1767841"/>
            <a:ext cx="4891722" cy="4891724"/>
          </a:xfrm>
          <a:prstGeom prst="rect">
            <a:avLst/>
          </a:prstGeom>
          <a:noFill/>
        </p:spPr>
      </p:pic>
      <p:sp>
        <p:nvSpPr>
          <p:cNvPr id="5" name="Title 4"/>
          <p:cNvSpPr>
            <a:spLocks noGrp="1"/>
          </p:cNvSpPr>
          <p:nvPr>
            <p:ph type="title"/>
          </p:nvPr>
        </p:nvSpPr>
        <p:spPr>
          <a:xfrm>
            <a:off x="426721" y="853439"/>
            <a:ext cx="5921829" cy="5669280"/>
          </a:xfrm>
        </p:spPr>
        <p:txBody>
          <a:bodyPr>
            <a:noAutofit/>
          </a:bodyPr>
          <a:lstStyle/>
          <a:p>
            <a:pPr algn="ctr"/>
            <a:r>
              <a:rPr lang="en-US" sz="4000" dirty="0" smtClean="0">
                <a:solidFill>
                  <a:srgbClr val="FFA521"/>
                </a:solidFill>
                <a:latin typeface="Papyrus" pitchFamily="66" charset="0"/>
              </a:rPr>
              <a:t>“Jesus said to him," You shall love the LORD your God with all your heart, with all your soul, and with all your mind.”</a:t>
            </a:r>
            <a:r>
              <a:rPr lang="en-US" sz="6000" dirty="0" smtClean="0">
                <a:solidFill>
                  <a:srgbClr val="FFA521"/>
                </a:solidFill>
                <a:latin typeface="Papyrus" pitchFamily="66" charset="0"/>
              </a:rPr>
              <a:t/>
            </a:r>
            <a:br>
              <a:rPr lang="en-US" sz="6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Matthew 22:37</a:t>
            </a:r>
            <a:endParaRPr lang="en-US" sz="4000" dirty="0">
              <a:solidFill>
                <a:srgbClr val="FFA521"/>
              </a:solidFill>
              <a:latin typeface="Papyrus" pitchFamily="66" charset="0"/>
            </a:endParaRPr>
          </a:p>
        </p:txBody>
      </p:sp>
      <p:sp>
        <p:nvSpPr>
          <p:cNvPr id="4" name="Title 4"/>
          <p:cNvSpPr txBox="1">
            <a:spLocks/>
          </p:cNvSpPr>
          <p:nvPr/>
        </p:nvSpPr>
        <p:spPr>
          <a:xfrm>
            <a:off x="9013372" y="5764440"/>
            <a:ext cx="2525486" cy="88890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EA3800"/>
                </a:solidFill>
                <a:effectLst/>
                <a:uLnTx/>
                <a:uFillTx/>
                <a:latin typeface="Papyrus" pitchFamily="66" charset="0"/>
                <a:ea typeface="+mj-ea"/>
                <a:cs typeface="+mj-cs"/>
              </a:rPr>
              <a:t>Making  Our Heart  Right</a:t>
            </a:r>
            <a:endParaRPr kumimoji="0" lang="en-US" sz="3200" b="1" i="0" u="none" strike="noStrike" kern="1200" cap="none" spc="0" normalizeH="0" baseline="0" noProof="0" dirty="0">
              <a:ln>
                <a:noFill/>
              </a:ln>
              <a:solidFill>
                <a:srgbClr val="EA3800"/>
              </a:solidFill>
              <a:effectLst/>
              <a:uLnTx/>
              <a:uFillTx/>
              <a:latin typeface="Papyrus" pitchFamily="66" charset="0"/>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316120" y="1767841"/>
            <a:ext cx="4891722" cy="4891724"/>
          </a:xfrm>
          <a:prstGeom prst="rect">
            <a:avLst/>
          </a:prstGeom>
          <a:noFill/>
        </p:spPr>
      </p:pic>
      <p:sp>
        <p:nvSpPr>
          <p:cNvPr id="5" name="Title 4"/>
          <p:cNvSpPr>
            <a:spLocks noGrp="1"/>
          </p:cNvSpPr>
          <p:nvPr>
            <p:ph type="title"/>
          </p:nvPr>
        </p:nvSpPr>
        <p:spPr>
          <a:xfrm>
            <a:off x="426721" y="853439"/>
            <a:ext cx="6095999" cy="5669280"/>
          </a:xfrm>
        </p:spPr>
        <p:txBody>
          <a:bodyPr>
            <a:noAutofit/>
          </a:bodyPr>
          <a:lstStyle/>
          <a:p>
            <a:pPr algn="ctr"/>
            <a:r>
              <a:rPr lang="en-US" sz="4000" dirty="0" smtClean="0">
                <a:solidFill>
                  <a:srgbClr val="FFA521"/>
                </a:solidFill>
                <a:latin typeface="Papyrus" pitchFamily="66" charset="0"/>
              </a:rPr>
              <a:t>And Samuel answered, </a:t>
            </a:r>
            <a:r>
              <a:rPr lang="en-US" sz="6000" dirty="0" smtClean="0">
                <a:solidFill>
                  <a:srgbClr val="FFA521"/>
                </a:solidFill>
                <a:latin typeface="Papyrus" pitchFamily="66" charset="0"/>
              </a:rPr>
              <a:t>"Speak, for Your servant hears.”</a:t>
            </a:r>
            <a:br>
              <a:rPr lang="en-US" sz="6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1 Samuel 3:10</a:t>
            </a:r>
            <a:endParaRPr lang="en-US" sz="4000" dirty="0">
              <a:solidFill>
                <a:srgbClr val="FFA521"/>
              </a:solidFill>
              <a:latin typeface="Papyrus" pitchFamily="66" charset="0"/>
            </a:endParaRPr>
          </a:p>
        </p:txBody>
      </p:sp>
      <p:sp>
        <p:nvSpPr>
          <p:cNvPr id="4" name="Title 4"/>
          <p:cNvSpPr txBox="1">
            <a:spLocks/>
          </p:cNvSpPr>
          <p:nvPr/>
        </p:nvSpPr>
        <p:spPr>
          <a:xfrm>
            <a:off x="9013372" y="5764440"/>
            <a:ext cx="2525486" cy="88890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EA3800"/>
                </a:solidFill>
                <a:effectLst/>
                <a:uLnTx/>
                <a:uFillTx/>
                <a:latin typeface="Papyrus" pitchFamily="66" charset="0"/>
                <a:ea typeface="+mj-ea"/>
                <a:cs typeface="+mj-cs"/>
              </a:rPr>
              <a:t>Making  Our Heart  Right</a:t>
            </a:r>
            <a:endParaRPr kumimoji="0" lang="en-US" sz="3200" b="1" i="0" u="none" strike="noStrike" kern="1200" cap="none" spc="0" normalizeH="0" baseline="0" noProof="0" dirty="0">
              <a:ln>
                <a:noFill/>
              </a:ln>
              <a:solidFill>
                <a:srgbClr val="EA3800"/>
              </a:solidFill>
              <a:effectLst/>
              <a:uLnTx/>
              <a:uFillTx/>
              <a:latin typeface="Papyrus" pitchFamily="66" charset="0"/>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316120" y="1767841"/>
            <a:ext cx="4891722" cy="4891724"/>
          </a:xfrm>
          <a:prstGeom prst="rect">
            <a:avLst/>
          </a:prstGeom>
          <a:noFill/>
        </p:spPr>
      </p:pic>
      <p:sp>
        <p:nvSpPr>
          <p:cNvPr id="5" name="Title 4"/>
          <p:cNvSpPr>
            <a:spLocks noGrp="1"/>
          </p:cNvSpPr>
          <p:nvPr>
            <p:ph type="title"/>
          </p:nvPr>
        </p:nvSpPr>
        <p:spPr>
          <a:xfrm>
            <a:off x="426721" y="853439"/>
            <a:ext cx="6095999" cy="5669280"/>
          </a:xfrm>
        </p:spPr>
        <p:txBody>
          <a:bodyPr>
            <a:noAutofit/>
          </a:bodyPr>
          <a:lstStyle/>
          <a:p>
            <a:pPr algn="ctr"/>
            <a:r>
              <a:rPr lang="en-US" sz="4000" dirty="0" smtClean="0">
                <a:solidFill>
                  <a:srgbClr val="FFA521"/>
                </a:solidFill>
                <a:latin typeface="Papyrus" pitchFamily="66" charset="0"/>
              </a:rPr>
              <a:t>“And whatever you do, do it heartily, as to the Lord  and not to men,”</a:t>
            </a:r>
            <a:br>
              <a:rPr lang="en-US" sz="4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Colossians 3:23</a:t>
            </a:r>
            <a:endParaRPr lang="en-US" sz="4000" dirty="0">
              <a:solidFill>
                <a:srgbClr val="FFA521"/>
              </a:solidFill>
              <a:latin typeface="Papyrus" pitchFamily="66" charset="0"/>
            </a:endParaRPr>
          </a:p>
        </p:txBody>
      </p:sp>
      <p:sp>
        <p:nvSpPr>
          <p:cNvPr id="4" name="Title 4"/>
          <p:cNvSpPr txBox="1">
            <a:spLocks/>
          </p:cNvSpPr>
          <p:nvPr/>
        </p:nvSpPr>
        <p:spPr>
          <a:xfrm>
            <a:off x="9013372" y="5764440"/>
            <a:ext cx="2525486" cy="88890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EA3800"/>
                </a:solidFill>
                <a:effectLst/>
                <a:uLnTx/>
                <a:uFillTx/>
                <a:latin typeface="Papyrus" pitchFamily="66" charset="0"/>
                <a:ea typeface="+mj-ea"/>
                <a:cs typeface="+mj-cs"/>
              </a:rPr>
              <a:t>Making  Our Heart  Right</a:t>
            </a:r>
            <a:endParaRPr kumimoji="0" lang="en-US" sz="3200" b="1" i="0" u="none" strike="noStrike" kern="1200" cap="none" spc="0" normalizeH="0" baseline="0" noProof="0" dirty="0">
              <a:ln>
                <a:noFill/>
              </a:ln>
              <a:solidFill>
                <a:srgbClr val="EA3800"/>
              </a:solidFill>
              <a:effectLst/>
              <a:uLnTx/>
              <a:uFillTx/>
              <a:latin typeface="Papyrus" pitchFamily="66" charset="0"/>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298703" y="1706881"/>
            <a:ext cx="4891722" cy="4891724"/>
          </a:xfrm>
          <a:prstGeom prst="rect">
            <a:avLst/>
          </a:prstGeom>
          <a:noFill/>
        </p:spPr>
      </p:pic>
      <p:sp>
        <p:nvSpPr>
          <p:cNvPr id="5" name="Title 4"/>
          <p:cNvSpPr>
            <a:spLocks noGrp="1"/>
          </p:cNvSpPr>
          <p:nvPr>
            <p:ph type="title"/>
          </p:nvPr>
        </p:nvSpPr>
        <p:spPr>
          <a:xfrm>
            <a:off x="714103" y="345989"/>
            <a:ext cx="6222156" cy="6219568"/>
          </a:xfrm>
        </p:spPr>
        <p:txBody>
          <a:bodyPr>
            <a:noAutofit/>
          </a:bodyPr>
          <a:lstStyle/>
          <a:p>
            <a:pPr algn="ctr"/>
            <a:r>
              <a:rPr lang="en-US" sz="8000" b="1" dirty="0" smtClean="0">
                <a:solidFill>
                  <a:srgbClr val="EA3800"/>
                </a:solidFill>
                <a:latin typeface="Papyrus" pitchFamily="66" charset="0"/>
              </a:rPr>
              <a:t>Christians Should Be Happy!</a:t>
            </a:r>
            <a:endParaRPr lang="en-US" sz="8000" b="1" dirty="0">
              <a:solidFill>
                <a:srgbClr val="EA3800"/>
              </a:solidFill>
              <a:latin typeface="Papyru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316120" y="1767841"/>
            <a:ext cx="4891722" cy="4891724"/>
          </a:xfrm>
          <a:prstGeom prst="rect">
            <a:avLst/>
          </a:prstGeom>
          <a:noFill/>
        </p:spPr>
      </p:pic>
      <p:sp>
        <p:nvSpPr>
          <p:cNvPr id="5" name="Title 4"/>
          <p:cNvSpPr>
            <a:spLocks noGrp="1"/>
          </p:cNvSpPr>
          <p:nvPr>
            <p:ph type="title"/>
          </p:nvPr>
        </p:nvSpPr>
        <p:spPr>
          <a:xfrm>
            <a:off x="400597" y="574765"/>
            <a:ext cx="5712821" cy="5669280"/>
          </a:xfrm>
        </p:spPr>
        <p:txBody>
          <a:bodyPr>
            <a:noAutofit/>
          </a:bodyPr>
          <a:lstStyle/>
          <a:p>
            <a:pPr algn="ctr"/>
            <a:r>
              <a:rPr lang="en-US" sz="4000" dirty="0" smtClean="0">
                <a:solidFill>
                  <a:srgbClr val="FFA521"/>
                </a:solidFill>
                <a:latin typeface="Papyrus" pitchFamily="66" charset="0"/>
              </a:rPr>
              <a:t>“Beloved, do not think it strange concerning the fiery trial which is to try you, as though some strange thing happened to you …”</a:t>
            </a:r>
            <a:r>
              <a:rPr lang="en-US" sz="6000" dirty="0" smtClean="0">
                <a:solidFill>
                  <a:srgbClr val="FFA521"/>
                </a:solidFill>
                <a:latin typeface="Papyrus" pitchFamily="66" charset="0"/>
              </a:rPr>
              <a:t/>
            </a:r>
            <a:br>
              <a:rPr lang="en-US" sz="6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1 Peter 4:12-13</a:t>
            </a:r>
            <a:endParaRPr lang="en-US" sz="4000" dirty="0">
              <a:solidFill>
                <a:srgbClr val="FFA521"/>
              </a:solidFill>
              <a:latin typeface="Papyrus" pitchFamily="66" charset="0"/>
            </a:endParaRPr>
          </a:p>
        </p:txBody>
      </p:sp>
      <p:sp>
        <p:nvSpPr>
          <p:cNvPr id="4" name="Title 4"/>
          <p:cNvSpPr txBox="1">
            <a:spLocks/>
          </p:cNvSpPr>
          <p:nvPr/>
        </p:nvSpPr>
        <p:spPr>
          <a:xfrm>
            <a:off x="8325395" y="5764440"/>
            <a:ext cx="3605348" cy="88890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EA3800"/>
                </a:solidFill>
                <a:effectLst/>
                <a:uLnTx/>
                <a:uFillTx/>
                <a:latin typeface="Papyrus" pitchFamily="66" charset="0"/>
                <a:ea typeface="+mj-ea"/>
                <a:cs typeface="+mj-cs"/>
              </a:rPr>
              <a:t>Christians Should  Be Happy</a:t>
            </a:r>
            <a:endParaRPr kumimoji="0" lang="en-US" sz="3200" b="1" i="0" u="none" strike="noStrike" kern="1200" cap="none" spc="0" normalizeH="0" baseline="0" noProof="0" dirty="0">
              <a:ln>
                <a:noFill/>
              </a:ln>
              <a:solidFill>
                <a:srgbClr val="EA3800"/>
              </a:solidFill>
              <a:effectLst/>
              <a:uLnTx/>
              <a:uFillTx/>
              <a:latin typeface="Papyrus" pitchFamily="66" charset="0"/>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316120" y="1767841"/>
            <a:ext cx="4891722" cy="4891724"/>
          </a:xfrm>
          <a:prstGeom prst="rect">
            <a:avLst/>
          </a:prstGeom>
          <a:noFill/>
        </p:spPr>
      </p:pic>
      <p:sp>
        <p:nvSpPr>
          <p:cNvPr id="5" name="Title 4"/>
          <p:cNvSpPr>
            <a:spLocks noGrp="1"/>
          </p:cNvSpPr>
          <p:nvPr>
            <p:ph type="title"/>
          </p:nvPr>
        </p:nvSpPr>
        <p:spPr>
          <a:xfrm>
            <a:off x="400597" y="574765"/>
            <a:ext cx="5712821" cy="5669280"/>
          </a:xfrm>
        </p:spPr>
        <p:txBody>
          <a:bodyPr>
            <a:noAutofit/>
          </a:bodyPr>
          <a:lstStyle/>
          <a:p>
            <a:pPr algn="ctr"/>
            <a:r>
              <a:rPr lang="en-US" sz="4000" dirty="0" smtClean="0">
                <a:solidFill>
                  <a:srgbClr val="FFA521"/>
                </a:solidFill>
                <a:latin typeface="Papyrus" pitchFamily="66" charset="0"/>
              </a:rPr>
              <a:t>“but rejoice to the extent that you partake of Christ's sufferings, that when His glory is revealed, you may also be glad with exceeding joy.”</a:t>
            </a:r>
            <a:r>
              <a:rPr lang="en-US" sz="6000" dirty="0" smtClean="0">
                <a:solidFill>
                  <a:srgbClr val="FFA521"/>
                </a:solidFill>
                <a:latin typeface="Papyrus" pitchFamily="66" charset="0"/>
              </a:rPr>
              <a:t/>
            </a:r>
            <a:br>
              <a:rPr lang="en-US" sz="6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1 Peter 4:12-13</a:t>
            </a:r>
            <a:endParaRPr lang="en-US" sz="4000" dirty="0">
              <a:solidFill>
                <a:srgbClr val="FFA521"/>
              </a:solidFill>
              <a:latin typeface="Papyrus" pitchFamily="66" charset="0"/>
            </a:endParaRPr>
          </a:p>
        </p:txBody>
      </p:sp>
      <p:sp>
        <p:nvSpPr>
          <p:cNvPr id="4" name="Title 4"/>
          <p:cNvSpPr txBox="1">
            <a:spLocks/>
          </p:cNvSpPr>
          <p:nvPr/>
        </p:nvSpPr>
        <p:spPr>
          <a:xfrm>
            <a:off x="8325395" y="5764440"/>
            <a:ext cx="3605348" cy="88890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EA3800"/>
                </a:solidFill>
                <a:effectLst/>
                <a:uLnTx/>
                <a:uFillTx/>
                <a:latin typeface="Papyrus" pitchFamily="66" charset="0"/>
                <a:ea typeface="+mj-ea"/>
                <a:cs typeface="+mj-cs"/>
              </a:rPr>
              <a:t>Christians Should  Be Happy</a:t>
            </a:r>
            <a:endParaRPr kumimoji="0" lang="en-US" sz="3200" b="1" i="0" u="none" strike="noStrike" kern="1200" cap="none" spc="0" normalizeH="0" baseline="0" noProof="0" dirty="0">
              <a:ln>
                <a:noFill/>
              </a:ln>
              <a:solidFill>
                <a:srgbClr val="EA3800"/>
              </a:solidFill>
              <a:effectLst/>
              <a:uLnTx/>
              <a:uFillTx/>
              <a:latin typeface="Papyrus" pitchFamily="66" charset="0"/>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298703" y="1706881"/>
            <a:ext cx="4891722" cy="4891724"/>
          </a:xfrm>
          <a:prstGeom prst="rect">
            <a:avLst/>
          </a:prstGeom>
          <a:noFill/>
        </p:spPr>
      </p:pic>
      <p:sp>
        <p:nvSpPr>
          <p:cNvPr id="5" name="Title 4"/>
          <p:cNvSpPr>
            <a:spLocks noGrp="1"/>
          </p:cNvSpPr>
          <p:nvPr>
            <p:ph type="title"/>
          </p:nvPr>
        </p:nvSpPr>
        <p:spPr>
          <a:xfrm>
            <a:off x="714103" y="345989"/>
            <a:ext cx="6222156" cy="6219568"/>
          </a:xfrm>
        </p:spPr>
        <p:txBody>
          <a:bodyPr>
            <a:noAutofit/>
          </a:bodyPr>
          <a:lstStyle/>
          <a:p>
            <a:pPr algn="ctr"/>
            <a:r>
              <a:rPr lang="en-US" sz="8000" b="1" dirty="0" smtClean="0">
                <a:solidFill>
                  <a:srgbClr val="EA3800"/>
                </a:solidFill>
                <a:latin typeface="Papyrus" pitchFamily="66" charset="0"/>
              </a:rPr>
              <a:t>There Will Be Sacrifices</a:t>
            </a:r>
            <a:endParaRPr lang="en-US" sz="8000" b="1" dirty="0">
              <a:solidFill>
                <a:srgbClr val="EA3800"/>
              </a:solidFill>
              <a:latin typeface="Papyrus"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316120" y="1767841"/>
            <a:ext cx="4891722" cy="4891724"/>
          </a:xfrm>
          <a:prstGeom prst="rect">
            <a:avLst/>
          </a:prstGeom>
          <a:noFill/>
        </p:spPr>
      </p:pic>
      <p:sp>
        <p:nvSpPr>
          <p:cNvPr id="5" name="Title 4"/>
          <p:cNvSpPr>
            <a:spLocks noGrp="1"/>
          </p:cNvSpPr>
          <p:nvPr>
            <p:ph type="title"/>
          </p:nvPr>
        </p:nvSpPr>
        <p:spPr>
          <a:xfrm>
            <a:off x="156755" y="252549"/>
            <a:ext cx="7019108" cy="6322422"/>
          </a:xfrm>
        </p:spPr>
        <p:txBody>
          <a:bodyPr>
            <a:noAutofit/>
          </a:bodyPr>
          <a:lstStyle/>
          <a:p>
            <a:pPr algn="ctr"/>
            <a:r>
              <a:rPr lang="en-US" sz="4000" dirty="0" smtClean="0">
                <a:solidFill>
                  <a:srgbClr val="FFA521"/>
                </a:solidFill>
                <a:latin typeface="Papyrus" pitchFamily="66" charset="0"/>
              </a:rPr>
              <a:t>“Enter by the narrow gate; for wide is the gate and broad is the way that leads to destruction, and there are many who go in by it. "Because narrow is the gate and </a:t>
            </a:r>
            <a:r>
              <a:rPr lang="en-US" sz="4000" u="sng" dirty="0" smtClean="0">
                <a:solidFill>
                  <a:srgbClr val="FFA521"/>
                </a:solidFill>
                <a:latin typeface="Papyrus" pitchFamily="66" charset="0"/>
              </a:rPr>
              <a:t>difficult</a:t>
            </a:r>
            <a:r>
              <a:rPr lang="en-US" sz="4000" dirty="0" smtClean="0">
                <a:solidFill>
                  <a:srgbClr val="FFA521"/>
                </a:solidFill>
                <a:latin typeface="Papyrus" pitchFamily="66" charset="0"/>
              </a:rPr>
              <a:t> is the way which leads to life, and there are few who find it.”</a:t>
            </a:r>
            <a:r>
              <a:rPr lang="en-US" sz="6000" dirty="0" smtClean="0">
                <a:solidFill>
                  <a:srgbClr val="FFA521"/>
                </a:solidFill>
                <a:latin typeface="Papyrus" pitchFamily="66" charset="0"/>
              </a:rPr>
              <a:t/>
            </a:r>
            <a:br>
              <a:rPr lang="en-US" sz="6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Matthew 7:13-14</a:t>
            </a:r>
            <a:endParaRPr lang="en-US" sz="4000" dirty="0">
              <a:solidFill>
                <a:srgbClr val="FFA521"/>
              </a:solidFill>
              <a:latin typeface="Papyrus" pitchFamily="66" charset="0"/>
            </a:endParaRPr>
          </a:p>
        </p:txBody>
      </p:sp>
      <p:sp>
        <p:nvSpPr>
          <p:cNvPr id="4" name="Title 4"/>
          <p:cNvSpPr txBox="1">
            <a:spLocks/>
          </p:cNvSpPr>
          <p:nvPr/>
        </p:nvSpPr>
        <p:spPr>
          <a:xfrm>
            <a:off x="8325395" y="5764440"/>
            <a:ext cx="3605348" cy="88890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EA3800"/>
                </a:solidFill>
                <a:effectLst/>
                <a:uLnTx/>
                <a:uFillTx/>
                <a:latin typeface="Papyrus" pitchFamily="66" charset="0"/>
                <a:ea typeface="+mj-ea"/>
                <a:cs typeface="+mj-cs"/>
              </a:rPr>
              <a:t>There  Will</a:t>
            </a:r>
            <a:r>
              <a:rPr kumimoji="0" lang="en-US" sz="3200" b="1" i="0" u="none" strike="noStrike" kern="1200" cap="none" spc="0" normalizeH="0" noProof="0" dirty="0" smtClean="0">
                <a:ln>
                  <a:noFill/>
                </a:ln>
                <a:solidFill>
                  <a:srgbClr val="EA3800"/>
                </a:solidFill>
                <a:effectLst/>
                <a:uLnTx/>
                <a:uFillTx/>
                <a:latin typeface="Papyrus" pitchFamily="66" charset="0"/>
                <a:ea typeface="+mj-ea"/>
                <a:cs typeface="+mj-cs"/>
              </a:rPr>
              <a:t>  Be  Sacrifices</a:t>
            </a:r>
            <a:endParaRPr kumimoji="0" lang="en-US" sz="3200" b="1" i="0" u="none" strike="noStrike" kern="1200" cap="none" spc="0" normalizeH="0" baseline="0" noProof="0" dirty="0">
              <a:ln>
                <a:noFill/>
              </a:ln>
              <a:solidFill>
                <a:srgbClr val="EA3800"/>
              </a:solidFill>
              <a:effectLst/>
              <a:uLnTx/>
              <a:uFillTx/>
              <a:latin typeface="Papyrus" pitchFamily="66" charset="0"/>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316120" y="1767841"/>
            <a:ext cx="4891722" cy="4891724"/>
          </a:xfrm>
          <a:prstGeom prst="rect">
            <a:avLst/>
          </a:prstGeom>
          <a:noFill/>
        </p:spPr>
      </p:pic>
      <p:sp>
        <p:nvSpPr>
          <p:cNvPr id="5" name="Title 4"/>
          <p:cNvSpPr>
            <a:spLocks noGrp="1"/>
          </p:cNvSpPr>
          <p:nvPr>
            <p:ph type="title"/>
          </p:nvPr>
        </p:nvSpPr>
        <p:spPr>
          <a:xfrm>
            <a:off x="435428" y="757647"/>
            <a:ext cx="6270171" cy="5286102"/>
          </a:xfrm>
        </p:spPr>
        <p:txBody>
          <a:bodyPr>
            <a:noAutofit/>
          </a:bodyPr>
          <a:lstStyle/>
          <a:p>
            <a:pPr algn="ctr"/>
            <a:r>
              <a:rPr lang="en-US" sz="4000" dirty="0" smtClean="0">
                <a:solidFill>
                  <a:srgbClr val="FFA521"/>
                </a:solidFill>
                <a:latin typeface="Papyrus" pitchFamily="66" charset="0"/>
              </a:rPr>
              <a:t>“Yes, and all who desire to live godly in Christ Jesus will suffer </a:t>
            </a:r>
            <a:r>
              <a:rPr lang="en-US" sz="4000" dirty="0" smtClean="0">
                <a:solidFill>
                  <a:srgbClr val="FFA521"/>
                </a:solidFill>
                <a:latin typeface="Papyrus" pitchFamily="66" charset="0"/>
              </a:rPr>
              <a:t>persecution.”</a:t>
            </a:r>
            <a:r>
              <a:rPr lang="en-US" sz="6000" dirty="0" smtClean="0">
                <a:solidFill>
                  <a:srgbClr val="FFA521"/>
                </a:solidFill>
                <a:latin typeface="Papyrus" pitchFamily="66" charset="0"/>
              </a:rPr>
              <a:t/>
            </a:r>
            <a:br>
              <a:rPr lang="en-US" sz="6000" dirty="0" smtClean="0">
                <a:solidFill>
                  <a:srgbClr val="FFA521"/>
                </a:solidFill>
                <a:latin typeface="Papyrus" pitchFamily="66" charset="0"/>
              </a:rPr>
            </a:br>
            <a:r>
              <a:rPr lang="en-US" sz="6000" dirty="0" smtClean="0">
                <a:solidFill>
                  <a:srgbClr val="FFA521"/>
                </a:solidFill>
                <a:latin typeface="Papyrus" pitchFamily="66" charset="0"/>
              </a:rPr>
              <a:t/>
            </a:r>
            <a:br>
              <a:rPr lang="en-US" sz="6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2 Timothy 3:12</a:t>
            </a:r>
            <a:endParaRPr lang="en-US" sz="4000" dirty="0">
              <a:solidFill>
                <a:srgbClr val="FFA521"/>
              </a:solidFill>
              <a:latin typeface="Papyrus" pitchFamily="66" charset="0"/>
            </a:endParaRPr>
          </a:p>
        </p:txBody>
      </p:sp>
      <p:sp>
        <p:nvSpPr>
          <p:cNvPr id="4" name="Title 4"/>
          <p:cNvSpPr txBox="1">
            <a:spLocks/>
          </p:cNvSpPr>
          <p:nvPr/>
        </p:nvSpPr>
        <p:spPr>
          <a:xfrm>
            <a:off x="8325395" y="5764440"/>
            <a:ext cx="3605348" cy="88890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EA3800"/>
                </a:solidFill>
                <a:effectLst/>
                <a:uLnTx/>
                <a:uFillTx/>
                <a:latin typeface="Papyrus" pitchFamily="66" charset="0"/>
                <a:ea typeface="+mj-ea"/>
                <a:cs typeface="+mj-cs"/>
              </a:rPr>
              <a:t>There  Will</a:t>
            </a:r>
            <a:r>
              <a:rPr kumimoji="0" lang="en-US" sz="3200" b="1" i="0" u="none" strike="noStrike" kern="1200" cap="none" spc="0" normalizeH="0" noProof="0" dirty="0" smtClean="0">
                <a:ln>
                  <a:noFill/>
                </a:ln>
                <a:solidFill>
                  <a:srgbClr val="EA3800"/>
                </a:solidFill>
                <a:effectLst/>
                <a:uLnTx/>
                <a:uFillTx/>
                <a:latin typeface="Papyrus" pitchFamily="66" charset="0"/>
                <a:ea typeface="+mj-ea"/>
                <a:cs typeface="+mj-cs"/>
              </a:rPr>
              <a:t>  Be  Sacrifices</a:t>
            </a:r>
            <a:endParaRPr kumimoji="0" lang="en-US" sz="3200" b="1" i="0" u="none" strike="noStrike" kern="1200" cap="none" spc="0" normalizeH="0" baseline="0" noProof="0" dirty="0">
              <a:ln>
                <a:noFill/>
              </a:ln>
              <a:solidFill>
                <a:srgbClr val="EA3800"/>
              </a:solidFill>
              <a:effectLst/>
              <a:uLnTx/>
              <a:uFillTx/>
              <a:latin typeface="Papyrus" pitchFamily="66" charset="0"/>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298703" y="1706881"/>
            <a:ext cx="4891722" cy="4891724"/>
          </a:xfrm>
          <a:prstGeom prst="rect">
            <a:avLst/>
          </a:prstGeom>
          <a:noFill/>
        </p:spPr>
      </p:pic>
      <p:sp>
        <p:nvSpPr>
          <p:cNvPr id="5" name="Title 4"/>
          <p:cNvSpPr>
            <a:spLocks noGrp="1"/>
          </p:cNvSpPr>
          <p:nvPr>
            <p:ph type="title"/>
          </p:nvPr>
        </p:nvSpPr>
        <p:spPr>
          <a:xfrm>
            <a:off x="714103" y="939891"/>
            <a:ext cx="6505302" cy="4920977"/>
          </a:xfrm>
        </p:spPr>
        <p:txBody>
          <a:bodyPr>
            <a:noAutofit/>
          </a:bodyPr>
          <a:lstStyle/>
          <a:p>
            <a:pPr algn="ctr"/>
            <a:r>
              <a:rPr lang="en-US" sz="9600" b="1" dirty="0" smtClean="0">
                <a:solidFill>
                  <a:srgbClr val="EA3800"/>
                </a:solidFill>
                <a:latin typeface="Papyrus" pitchFamily="66" charset="0"/>
              </a:rPr>
              <a:t>Is Your </a:t>
            </a:r>
            <a:br>
              <a:rPr lang="en-US" sz="9600" b="1" dirty="0" smtClean="0">
                <a:solidFill>
                  <a:srgbClr val="EA3800"/>
                </a:solidFill>
                <a:latin typeface="Papyrus" pitchFamily="66" charset="0"/>
              </a:rPr>
            </a:br>
            <a:r>
              <a:rPr lang="en-US" sz="9600" b="1" dirty="0" smtClean="0">
                <a:solidFill>
                  <a:srgbClr val="EA3800"/>
                </a:solidFill>
                <a:latin typeface="Papyrus" pitchFamily="66" charset="0"/>
              </a:rPr>
              <a:t>Heart </a:t>
            </a:r>
            <a:br>
              <a:rPr lang="en-US" sz="9600" b="1" dirty="0" smtClean="0">
                <a:solidFill>
                  <a:srgbClr val="EA3800"/>
                </a:solidFill>
                <a:latin typeface="Papyrus" pitchFamily="66" charset="0"/>
              </a:rPr>
            </a:br>
            <a:r>
              <a:rPr lang="en-US" sz="9600" b="1" dirty="0" smtClean="0">
                <a:solidFill>
                  <a:srgbClr val="EA3800"/>
                </a:solidFill>
                <a:latin typeface="Papyrus" pitchFamily="66" charset="0"/>
              </a:rPr>
              <a:t>In It?</a:t>
            </a:r>
            <a:endParaRPr lang="en-US" sz="9600" b="1" dirty="0">
              <a:solidFill>
                <a:srgbClr val="EA3800"/>
              </a:solidFill>
              <a:latin typeface="Papyru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316120" y="1767841"/>
            <a:ext cx="4891722" cy="4891724"/>
          </a:xfrm>
          <a:prstGeom prst="rect">
            <a:avLst/>
          </a:prstGeom>
          <a:noFill/>
        </p:spPr>
      </p:pic>
      <p:sp>
        <p:nvSpPr>
          <p:cNvPr id="5" name="Title 4"/>
          <p:cNvSpPr>
            <a:spLocks noGrp="1"/>
          </p:cNvSpPr>
          <p:nvPr>
            <p:ph type="title"/>
          </p:nvPr>
        </p:nvSpPr>
        <p:spPr>
          <a:xfrm>
            <a:off x="435428" y="757647"/>
            <a:ext cx="6270171" cy="5286102"/>
          </a:xfrm>
        </p:spPr>
        <p:txBody>
          <a:bodyPr>
            <a:noAutofit/>
          </a:bodyPr>
          <a:lstStyle/>
          <a:p>
            <a:pPr algn="ctr"/>
            <a:r>
              <a:rPr lang="en-US" sz="4000" dirty="0" smtClean="0">
                <a:solidFill>
                  <a:srgbClr val="FFA521"/>
                </a:solidFill>
                <a:latin typeface="Papyrus" pitchFamily="66" charset="0"/>
              </a:rPr>
              <a:t>“In regard to these, they think it strange that you do not run with them in the same flood of dissipation, speaking evil of </a:t>
            </a:r>
            <a:r>
              <a:rPr lang="en-US" sz="4000" dirty="0" smtClean="0">
                <a:solidFill>
                  <a:srgbClr val="FFA521"/>
                </a:solidFill>
                <a:latin typeface="Papyrus" pitchFamily="66" charset="0"/>
              </a:rPr>
              <a:t>you.”</a:t>
            </a:r>
            <a:r>
              <a:rPr lang="en-US" sz="6000" dirty="0" smtClean="0">
                <a:solidFill>
                  <a:srgbClr val="FFA521"/>
                </a:solidFill>
                <a:latin typeface="Papyrus" pitchFamily="66" charset="0"/>
              </a:rPr>
              <a:t/>
            </a:r>
            <a:br>
              <a:rPr lang="en-US" sz="6000" dirty="0" smtClean="0">
                <a:solidFill>
                  <a:srgbClr val="FFA521"/>
                </a:solidFill>
                <a:latin typeface="Papyrus" pitchFamily="66" charset="0"/>
              </a:rPr>
            </a:br>
            <a:r>
              <a:rPr lang="en-US" sz="6000" dirty="0" smtClean="0">
                <a:solidFill>
                  <a:srgbClr val="FFA521"/>
                </a:solidFill>
                <a:latin typeface="Papyrus" pitchFamily="66" charset="0"/>
              </a:rPr>
              <a:t/>
            </a:r>
            <a:br>
              <a:rPr lang="en-US" sz="6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1 Peter 4:4</a:t>
            </a:r>
            <a:endParaRPr lang="en-US" sz="4000" dirty="0">
              <a:solidFill>
                <a:srgbClr val="FFA521"/>
              </a:solidFill>
              <a:latin typeface="Papyrus" pitchFamily="66" charset="0"/>
            </a:endParaRPr>
          </a:p>
        </p:txBody>
      </p:sp>
      <p:sp>
        <p:nvSpPr>
          <p:cNvPr id="4" name="Title 4"/>
          <p:cNvSpPr txBox="1">
            <a:spLocks/>
          </p:cNvSpPr>
          <p:nvPr/>
        </p:nvSpPr>
        <p:spPr>
          <a:xfrm>
            <a:off x="8325395" y="5764440"/>
            <a:ext cx="3605348" cy="88890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EA3800"/>
                </a:solidFill>
                <a:effectLst/>
                <a:uLnTx/>
                <a:uFillTx/>
                <a:latin typeface="Papyrus" pitchFamily="66" charset="0"/>
                <a:ea typeface="+mj-ea"/>
                <a:cs typeface="+mj-cs"/>
              </a:rPr>
              <a:t>There  Will</a:t>
            </a:r>
            <a:r>
              <a:rPr kumimoji="0" lang="en-US" sz="3200" b="1" i="0" u="none" strike="noStrike" kern="1200" cap="none" spc="0" normalizeH="0" noProof="0" dirty="0" smtClean="0">
                <a:ln>
                  <a:noFill/>
                </a:ln>
                <a:solidFill>
                  <a:srgbClr val="EA3800"/>
                </a:solidFill>
                <a:effectLst/>
                <a:uLnTx/>
                <a:uFillTx/>
                <a:latin typeface="Papyrus" pitchFamily="66" charset="0"/>
                <a:ea typeface="+mj-ea"/>
                <a:cs typeface="+mj-cs"/>
              </a:rPr>
              <a:t>  Be  Sacrifices</a:t>
            </a:r>
            <a:endParaRPr kumimoji="0" lang="en-US" sz="3200" b="1" i="0" u="none" strike="noStrike" kern="1200" cap="none" spc="0" normalizeH="0" baseline="0" noProof="0" dirty="0">
              <a:ln>
                <a:noFill/>
              </a:ln>
              <a:solidFill>
                <a:srgbClr val="EA3800"/>
              </a:solidFill>
              <a:effectLst/>
              <a:uLnTx/>
              <a:uFillTx/>
              <a:latin typeface="Papyrus" pitchFamily="66" charset="0"/>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316120" y="1767841"/>
            <a:ext cx="4891722" cy="4891724"/>
          </a:xfrm>
          <a:prstGeom prst="rect">
            <a:avLst/>
          </a:prstGeom>
          <a:noFill/>
        </p:spPr>
      </p:pic>
      <p:sp>
        <p:nvSpPr>
          <p:cNvPr id="5" name="Title 4"/>
          <p:cNvSpPr>
            <a:spLocks noGrp="1"/>
          </p:cNvSpPr>
          <p:nvPr>
            <p:ph type="title"/>
          </p:nvPr>
        </p:nvSpPr>
        <p:spPr>
          <a:xfrm>
            <a:off x="435428" y="757647"/>
            <a:ext cx="6270171" cy="5286102"/>
          </a:xfrm>
        </p:spPr>
        <p:txBody>
          <a:bodyPr>
            <a:noAutofit/>
          </a:bodyPr>
          <a:lstStyle/>
          <a:p>
            <a:pPr algn="ctr"/>
            <a:r>
              <a:rPr lang="en-US" sz="4000" dirty="0" smtClean="0">
                <a:solidFill>
                  <a:srgbClr val="FFA521"/>
                </a:solidFill>
                <a:latin typeface="Papyrus" pitchFamily="66" charset="0"/>
              </a:rPr>
              <a:t>“Do </a:t>
            </a:r>
            <a:r>
              <a:rPr lang="en-US" sz="4000" dirty="0" smtClean="0">
                <a:solidFill>
                  <a:srgbClr val="FFA521"/>
                </a:solidFill>
                <a:latin typeface="Papyrus" pitchFamily="66" charset="0"/>
              </a:rPr>
              <a:t>not think that I came to bring peace on earth. I did not come to bring peace but a </a:t>
            </a:r>
            <a:r>
              <a:rPr lang="en-US" sz="4000" dirty="0" smtClean="0">
                <a:solidFill>
                  <a:srgbClr val="FFA521"/>
                </a:solidFill>
                <a:latin typeface="Papyrus" pitchFamily="66" charset="0"/>
              </a:rPr>
              <a:t>sword…”</a:t>
            </a:r>
            <a:r>
              <a:rPr lang="en-US" sz="6000" dirty="0" smtClean="0">
                <a:solidFill>
                  <a:srgbClr val="FFA521"/>
                </a:solidFill>
                <a:latin typeface="Papyrus" pitchFamily="66" charset="0"/>
              </a:rPr>
              <a:t/>
            </a:r>
            <a:br>
              <a:rPr lang="en-US" sz="6000" dirty="0" smtClean="0">
                <a:solidFill>
                  <a:srgbClr val="FFA521"/>
                </a:solidFill>
                <a:latin typeface="Papyrus" pitchFamily="66" charset="0"/>
              </a:rPr>
            </a:br>
            <a:r>
              <a:rPr lang="en-US" sz="6000" dirty="0" smtClean="0">
                <a:solidFill>
                  <a:srgbClr val="FFA521"/>
                </a:solidFill>
                <a:latin typeface="Papyrus" pitchFamily="66" charset="0"/>
              </a:rPr>
              <a:t/>
            </a:r>
            <a:br>
              <a:rPr lang="en-US" sz="6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Matthew 10:34-36</a:t>
            </a:r>
            <a:endParaRPr lang="en-US" sz="4000" dirty="0">
              <a:solidFill>
                <a:srgbClr val="FFA521"/>
              </a:solidFill>
              <a:latin typeface="Papyrus" pitchFamily="66" charset="0"/>
            </a:endParaRPr>
          </a:p>
        </p:txBody>
      </p:sp>
      <p:sp>
        <p:nvSpPr>
          <p:cNvPr id="4" name="Title 4"/>
          <p:cNvSpPr txBox="1">
            <a:spLocks/>
          </p:cNvSpPr>
          <p:nvPr/>
        </p:nvSpPr>
        <p:spPr>
          <a:xfrm>
            <a:off x="8325395" y="5764440"/>
            <a:ext cx="3605348" cy="88890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EA3800"/>
                </a:solidFill>
                <a:effectLst/>
                <a:uLnTx/>
                <a:uFillTx/>
                <a:latin typeface="Papyrus" pitchFamily="66" charset="0"/>
                <a:ea typeface="+mj-ea"/>
                <a:cs typeface="+mj-cs"/>
              </a:rPr>
              <a:t>There  Will</a:t>
            </a:r>
            <a:r>
              <a:rPr kumimoji="0" lang="en-US" sz="3200" b="1" i="0" u="none" strike="noStrike" kern="1200" cap="none" spc="0" normalizeH="0" noProof="0" dirty="0" smtClean="0">
                <a:ln>
                  <a:noFill/>
                </a:ln>
                <a:solidFill>
                  <a:srgbClr val="EA3800"/>
                </a:solidFill>
                <a:effectLst/>
                <a:uLnTx/>
                <a:uFillTx/>
                <a:latin typeface="Papyrus" pitchFamily="66" charset="0"/>
                <a:ea typeface="+mj-ea"/>
                <a:cs typeface="+mj-cs"/>
              </a:rPr>
              <a:t>  Be  Sacrifices</a:t>
            </a:r>
            <a:endParaRPr kumimoji="0" lang="en-US" sz="3200" b="1" i="0" u="none" strike="noStrike" kern="1200" cap="none" spc="0" normalizeH="0" baseline="0" noProof="0" dirty="0">
              <a:ln>
                <a:noFill/>
              </a:ln>
              <a:solidFill>
                <a:srgbClr val="EA3800"/>
              </a:solidFill>
              <a:effectLst/>
              <a:uLnTx/>
              <a:uFillTx/>
              <a:latin typeface="Papyrus" pitchFamily="66" charset="0"/>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316120" y="1767841"/>
            <a:ext cx="4891722" cy="4891724"/>
          </a:xfrm>
          <a:prstGeom prst="rect">
            <a:avLst/>
          </a:prstGeom>
          <a:noFill/>
        </p:spPr>
      </p:pic>
      <p:sp>
        <p:nvSpPr>
          <p:cNvPr id="5" name="Title 4"/>
          <p:cNvSpPr>
            <a:spLocks noGrp="1"/>
          </p:cNvSpPr>
          <p:nvPr>
            <p:ph type="title"/>
          </p:nvPr>
        </p:nvSpPr>
        <p:spPr>
          <a:xfrm>
            <a:off x="435428" y="453081"/>
            <a:ext cx="6270171" cy="6079524"/>
          </a:xfrm>
        </p:spPr>
        <p:txBody>
          <a:bodyPr>
            <a:noAutofit/>
          </a:bodyPr>
          <a:lstStyle/>
          <a:p>
            <a:pPr algn="ctr"/>
            <a:r>
              <a:rPr lang="en-US" sz="4000" dirty="0" smtClean="0">
                <a:solidFill>
                  <a:srgbClr val="FFA521"/>
                </a:solidFill>
                <a:latin typeface="Papyrus" pitchFamily="66" charset="0"/>
              </a:rPr>
              <a:t>“For </a:t>
            </a:r>
            <a:r>
              <a:rPr lang="en-US" sz="4000" dirty="0" smtClean="0">
                <a:solidFill>
                  <a:srgbClr val="FFA521"/>
                </a:solidFill>
                <a:latin typeface="Papyrus" pitchFamily="66" charset="0"/>
              </a:rPr>
              <a:t>I have come to 'set a man against his father, a daughter against her mother, and a daughter-in-law against her mother-in-law‘; </a:t>
            </a:r>
            <a:r>
              <a:rPr lang="en-US" sz="4000" dirty="0" smtClean="0">
                <a:solidFill>
                  <a:srgbClr val="FFA521"/>
                </a:solidFill>
                <a:latin typeface="Papyrus" pitchFamily="66" charset="0"/>
              </a:rPr>
              <a:t>and </a:t>
            </a:r>
            <a:r>
              <a:rPr lang="en-US" sz="4000" dirty="0" smtClean="0">
                <a:solidFill>
                  <a:srgbClr val="FFA521"/>
                </a:solidFill>
                <a:latin typeface="Papyrus" pitchFamily="66" charset="0"/>
              </a:rPr>
              <a:t>'a man's enemies will be those of his own household.'”</a:t>
            </a:r>
            <a:r>
              <a:rPr lang="en-US" sz="6000" dirty="0" smtClean="0">
                <a:solidFill>
                  <a:srgbClr val="FFA521"/>
                </a:solidFill>
                <a:latin typeface="Papyrus" pitchFamily="66" charset="0"/>
              </a:rPr>
              <a:t/>
            </a:r>
            <a:br>
              <a:rPr lang="en-US" sz="6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Matthew 10:34-36</a:t>
            </a:r>
            <a:endParaRPr lang="en-US" sz="4000" dirty="0">
              <a:solidFill>
                <a:srgbClr val="FFA521"/>
              </a:solidFill>
              <a:latin typeface="Papyrus" pitchFamily="66" charset="0"/>
            </a:endParaRPr>
          </a:p>
        </p:txBody>
      </p:sp>
      <p:sp>
        <p:nvSpPr>
          <p:cNvPr id="4" name="Title 4"/>
          <p:cNvSpPr txBox="1">
            <a:spLocks/>
          </p:cNvSpPr>
          <p:nvPr/>
        </p:nvSpPr>
        <p:spPr>
          <a:xfrm>
            <a:off x="8325395" y="5764440"/>
            <a:ext cx="3605348" cy="88890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EA3800"/>
                </a:solidFill>
                <a:effectLst/>
                <a:uLnTx/>
                <a:uFillTx/>
                <a:latin typeface="Papyrus" pitchFamily="66" charset="0"/>
                <a:ea typeface="+mj-ea"/>
                <a:cs typeface="+mj-cs"/>
              </a:rPr>
              <a:t>There  Will</a:t>
            </a:r>
            <a:r>
              <a:rPr kumimoji="0" lang="en-US" sz="3200" b="1" i="0" u="none" strike="noStrike" kern="1200" cap="none" spc="0" normalizeH="0" noProof="0" dirty="0" smtClean="0">
                <a:ln>
                  <a:noFill/>
                </a:ln>
                <a:solidFill>
                  <a:srgbClr val="EA3800"/>
                </a:solidFill>
                <a:effectLst/>
                <a:uLnTx/>
                <a:uFillTx/>
                <a:latin typeface="Papyrus" pitchFamily="66" charset="0"/>
                <a:ea typeface="+mj-ea"/>
                <a:cs typeface="+mj-cs"/>
              </a:rPr>
              <a:t>  Be  Sacrifices</a:t>
            </a:r>
            <a:endParaRPr kumimoji="0" lang="en-US" sz="3200" b="1" i="0" u="none" strike="noStrike" kern="1200" cap="none" spc="0" normalizeH="0" baseline="0" noProof="0" dirty="0">
              <a:ln>
                <a:noFill/>
              </a:ln>
              <a:solidFill>
                <a:srgbClr val="EA3800"/>
              </a:solidFill>
              <a:effectLst/>
              <a:uLnTx/>
              <a:uFillTx/>
              <a:latin typeface="Papyrus" pitchFamily="66" charset="0"/>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316120" y="1767841"/>
            <a:ext cx="4891722" cy="4891724"/>
          </a:xfrm>
          <a:prstGeom prst="rect">
            <a:avLst/>
          </a:prstGeom>
          <a:noFill/>
        </p:spPr>
      </p:pic>
      <p:sp>
        <p:nvSpPr>
          <p:cNvPr id="5" name="Title 4"/>
          <p:cNvSpPr>
            <a:spLocks noGrp="1"/>
          </p:cNvSpPr>
          <p:nvPr>
            <p:ph type="title"/>
          </p:nvPr>
        </p:nvSpPr>
        <p:spPr>
          <a:xfrm>
            <a:off x="435428" y="453081"/>
            <a:ext cx="6270171" cy="6079524"/>
          </a:xfrm>
        </p:spPr>
        <p:txBody>
          <a:bodyPr>
            <a:noAutofit/>
          </a:bodyPr>
          <a:lstStyle/>
          <a:p>
            <a:pPr algn="ctr"/>
            <a:r>
              <a:rPr lang="en-US" sz="4000" dirty="0" smtClean="0">
                <a:solidFill>
                  <a:srgbClr val="FFA521"/>
                </a:solidFill>
                <a:latin typeface="Papyrus" pitchFamily="66" charset="0"/>
              </a:rPr>
              <a:t>“I beseech you therefore, brethren, by the mercies of God, that you present your bodies a living sacrifice, holy, acceptable to God, which is your reasonable </a:t>
            </a:r>
            <a:r>
              <a:rPr lang="en-US" sz="4000" dirty="0" smtClean="0">
                <a:solidFill>
                  <a:srgbClr val="FFA521"/>
                </a:solidFill>
                <a:latin typeface="Papyrus" pitchFamily="66" charset="0"/>
              </a:rPr>
              <a:t>service.”</a:t>
            </a:r>
            <a:r>
              <a:rPr lang="en-US" sz="6000" dirty="0" smtClean="0">
                <a:solidFill>
                  <a:srgbClr val="FFA521"/>
                </a:solidFill>
                <a:latin typeface="Papyrus" pitchFamily="66" charset="0"/>
              </a:rPr>
              <a:t/>
            </a:r>
            <a:br>
              <a:rPr lang="en-US" sz="6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Romans 12:1</a:t>
            </a:r>
            <a:endParaRPr lang="en-US" sz="4000" dirty="0">
              <a:solidFill>
                <a:srgbClr val="FFA521"/>
              </a:solidFill>
              <a:latin typeface="Papyrus" pitchFamily="66" charset="0"/>
            </a:endParaRPr>
          </a:p>
        </p:txBody>
      </p:sp>
      <p:sp>
        <p:nvSpPr>
          <p:cNvPr id="4" name="Title 4"/>
          <p:cNvSpPr txBox="1">
            <a:spLocks/>
          </p:cNvSpPr>
          <p:nvPr/>
        </p:nvSpPr>
        <p:spPr>
          <a:xfrm>
            <a:off x="8325395" y="5764440"/>
            <a:ext cx="3605348" cy="88890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EA3800"/>
                </a:solidFill>
                <a:effectLst/>
                <a:uLnTx/>
                <a:uFillTx/>
                <a:latin typeface="Papyrus" pitchFamily="66" charset="0"/>
                <a:ea typeface="+mj-ea"/>
                <a:cs typeface="+mj-cs"/>
              </a:rPr>
              <a:t>There  Will</a:t>
            </a:r>
            <a:r>
              <a:rPr kumimoji="0" lang="en-US" sz="3200" b="1" i="0" u="none" strike="noStrike" kern="1200" cap="none" spc="0" normalizeH="0" noProof="0" dirty="0" smtClean="0">
                <a:ln>
                  <a:noFill/>
                </a:ln>
                <a:solidFill>
                  <a:srgbClr val="EA3800"/>
                </a:solidFill>
                <a:effectLst/>
                <a:uLnTx/>
                <a:uFillTx/>
                <a:latin typeface="Papyrus" pitchFamily="66" charset="0"/>
                <a:ea typeface="+mj-ea"/>
                <a:cs typeface="+mj-cs"/>
              </a:rPr>
              <a:t>  Be  Sacrifices</a:t>
            </a:r>
            <a:endParaRPr kumimoji="0" lang="en-US" sz="3200" b="1" i="0" u="none" strike="noStrike" kern="1200" cap="none" spc="0" normalizeH="0" baseline="0" noProof="0" dirty="0">
              <a:ln>
                <a:noFill/>
              </a:ln>
              <a:solidFill>
                <a:srgbClr val="EA3800"/>
              </a:solidFill>
              <a:effectLst/>
              <a:uLnTx/>
              <a:uFillTx/>
              <a:latin typeface="Papyrus" pitchFamily="66" charset="0"/>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316120" y="1767841"/>
            <a:ext cx="4891722" cy="4891724"/>
          </a:xfrm>
          <a:prstGeom prst="rect">
            <a:avLst/>
          </a:prstGeom>
          <a:noFill/>
        </p:spPr>
      </p:pic>
      <p:sp>
        <p:nvSpPr>
          <p:cNvPr id="5" name="Title 4"/>
          <p:cNvSpPr>
            <a:spLocks noGrp="1"/>
          </p:cNvSpPr>
          <p:nvPr>
            <p:ph type="title"/>
          </p:nvPr>
        </p:nvSpPr>
        <p:spPr>
          <a:xfrm>
            <a:off x="435428" y="453081"/>
            <a:ext cx="6270171" cy="6079524"/>
          </a:xfrm>
        </p:spPr>
        <p:txBody>
          <a:bodyPr>
            <a:noAutofit/>
          </a:bodyPr>
          <a:lstStyle/>
          <a:p>
            <a:pPr algn="ctr"/>
            <a:r>
              <a:rPr lang="en-US" sz="4000" dirty="0" smtClean="0">
                <a:solidFill>
                  <a:srgbClr val="FFA521"/>
                </a:solidFill>
                <a:latin typeface="Papyrus" pitchFamily="66" charset="0"/>
              </a:rPr>
              <a:t>“For if there is first a willing mind, it is accepted according to what one has, and not according to what he does not </a:t>
            </a:r>
            <a:r>
              <a:rPr lang="en-US" sz="4000" dirty="0" smtClean="0">
                <a:solidFill>
                  <a:srgbClr val="FFA521"/>
                </a:solidFill>
                <a:latin typeface="Papyrus" pitchFamily="66" charset="0"/>
              </a:rPr>
              <a:t>have.”</a:t>
            </a:r>
            <a:r>
              <a:rPr lang="en-US" sz="6000" dirty="0" smtClean="0">
                <a:solidFill>
                  <a:srgbClr val="FFA521"/>
                </a:solidFill>
                <a:latin typeface="Papyrus" pitchFamily="66" charset="0"/>
              </a:rPr>
              <a:t/>
            </a:r>
            <a:br>
              <a:rPr lang="en-US" sz="6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2 Corinthians 8:12</a:t>
            </a:r>
            <a:endParaRPr lang="en-US" sz="4000" dirty="0">
              <a:solidFill>
                <a:srgbClr val="FFA521"/>
              </a:solidFill>
              <a:latin typeface="Papyrus" pitchFamily="66" charset="0"/>
            </a:endParaRPr>
          </a:p>
        </p:txBody>
      </p:sp>
      <p:sp>
        <p:nvSpPr>
          <p:cNvPr id="4" name="Title 4"/>
          <p:cNvSpPr txBox="1">
            <a:spLocks/>
          </p:cNvSpPr>
          <p:nvPr/>
        </p:nvSpPr>
        <p:spPr>
          <a:xfrm>
            <a:off x="8325395" y="5764440"/>
            <a:ext cx="3605348" cy="88890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EA3800"/>
                </a:solidFill>
                <a:effectLst/>
                <a:uLnTx/>
                <a:uFillTx/>
                <a:latin typeface="Papyrus" pitchFamily="66" charset="0"/>
                <a:ea typeface="+mj-ea"/>
                <a:cs typeface="+mj-cs"/>
              </a:rPr>
              <a:t>There  Will</a:t>
            </a:r>
            <a:r>
              <a:rPr kumimoji="0" lang="en-US" sz="3200" b="1" i="0" u="none" strike="noStrike" kern="1200" cap="none" spc="0" normalizeH="0" noProof="0" dirty="0" smtClean="0">
                <a:ln>
                  <a:noFill/>
                </a:ln>
                <a:solidFill>
                  <a:srgbClr val="EA3800"/>
                </a:solidFill>
                <a:effectLst/>
                <a:uLnTx/>
                <a:uFillTx/>
                <a:latin typeface="Papyrus" pitchFamily="66" charset="0"/>
                <a:ea typeface="+mj-ea"/>
                <a:cs typeface="+mj-cs"/>
              </a:rPr>
              <a:t>  Be  Sacrifices</a:t>
            </a:r>
            <a:endParaRPr kumimoji="0" lang="en-US" sz="3200" b="1" i="0" u="none" strike="noStrike" kern="1200" cap="none" spc="0" normalizeH="0" baseline="0" noProof="0" dirty="0">
              <a:ln>
                <a:noFill/>
              </a:ln>
              <a:solidFill>
                <a:srgbClr val="EA3800"/>
              </a:solidFill>
              <a:effectLst/>
              <a:uLnTx/>
              <a:uFillTx/>
              <a:latin typeface="Papyrus" pitchFamily="66" charset="0"/>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316120" y="1680756"/>
            <a:ext cx="4891722" cy="4891724"/>
          </a:xfrm>
          <a:prstGeom prst="rect">
            <a:avLst/>
          </a:prstGeom>
          <a:noFill/>
        </p:spPr>
      </p:pic>
      <p:sp>
        <p:nvSpPr>
          <p:cNvPr id="5" name="Title 4"/>
          <p:cNvSpPr>
            <a:spLocks noGrp="1"/>
          </p:cNvSpPr>
          <p:nvPr>
            <p:ph type="title"/>
          </p:nvPr>
        </p:nvSpPr>
        <p:spPr>
          <a:xfrm>
            <a:off x="705395" y="992142"/>
            <a:ext cx="5991497" cy="4920977"/>
          </a:xfrm>
        </p:spPr>
        <p:txBody>
          <a:bodyPr>
            <a:noAutofit/>
          </a:bodyPr>
          <a:lstStyle/>
          <a:p>
            <a:pPr algn="ctr"/>
            <a:r>
              <a:rPr lang="en-US" sz="5400" b="1" dirty="0" smtClean="0">
                <a:solidFill>
                  <a:srgbClr val="EA3800"/>
                </a:solidFill>
                <a:latin typeface="Papyrus" pitchFamily="66" charset="0"/>
              </a:rPr>
              <a:t>Unless you are willing to do whatever task is before you…</a:t>
            </a:r>
            <a:endParaRPr lang="en-US" sz="5400" b="1" dirty="0">
              <a:solidFill>
                <a:srgbClr val="EA3800"/>
              </a:solidFill>
              <a:latin typeface="Papyrus"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316120" y="1680756"/>
            <a:ext cx="4891722" cy="4891724"/>
          </a:xfrm>
          <a:prstGeom prst="rect">
            <a:avLst/>
          </a:prstGeom>
          <a:noFill/>
        </p:spPr>
      </p:pic>
      <p:sp>
        <p:nvSpPr>
          <p:cNvPr id="5" name="Title 4"/>
          <p:cNvSpPr>
            <a:spLocks noGrp="1"/>
          </p:cNvSpPr>
          <p:nvPr>
            <p:ph type="title"/>
          </p:nvPr>
        </p:nvSpPr>
        <p:spPr>
          <a:xfrm>
            <a:off x="714103" y="1166314"/>
            <a:ext cx="5991497" cy="4920977"/>
          </a:xfrm>
        </p:spPr>
        <p:txBody>
          <a:bodyPr>
            <a:noAutofit/>
          </a:bodyPr>
          <a:lstStyle/>
          <a:p>
            <a:pPr algn="ctr"/>
            <a:r>
              <a:rPr lang="en-US" sz="5400" b="1" dirty="0" smtClean="0">
                <a:solidFill>
                  <a:srgbClr val="EA3800"/>
                </a:solidFill>
                <a:latin typeface="Papyrus" pitchFamily="66" charset="0"/>
              </a:rPr>
              <a:t>The Christian life is not for those unwilling to make personal sacrifices</a:t>
            </a:r>
            <a:endParaRPr lang="en-US" sz="5400" b="1" dirty="0">
              <a:solidFill>
                <a:srgbClr val="EA3800"/>
              </a:solidFill>
              <a:latin typeface="Papyrus" pitchFamily="66"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298703" y="1706881"/>
            <a:ext cx="4891722" cy="4891724"/>
          </a:xfrm>
          <a:prstGeom prst="rect">
            <a:avLst/>
          </a:prstGeom>
          <a:noFill/>
        </p:spPr>
      </p:pic>
      <p:sp>
        <p:nvSpPr>
          <p:cNvPr id="5" name="Title 4"/>
          <p:cNvSpPr>
            <a:spLocks noGrp="1"/>
          </p:cNvSpPr>
          <p:nvPr>
            <p:ph type="title"/>
          </p:nvPr>
        </p:nvSpPr>
        <p:spPr>
          <a:xfrm>
            <a:off x="714103" y="939891"/>
            <a:ext cx="6505302" cy="4920977"/>
          </a:xfrm>
        </p:spPr>
        <p:txBody>
          <a:bodyPr>
            <a:noAutofit/>
          </a:bodyPr>
          <a:lstStyle/>
          <a:p>
            <a:pPr algn="ctr"/>
            <a:r>
              <a:rPr lang="en-US" sz="9600" b="1" dirty="0" smtClean="0">
                <a:solidFill>
                  <a:srgbClr val="EA3800"/>
                </a:solidFill>
                <a:latin typeface="Papyrus" pitchFamily="66" charset="0"/>
              </a:rPr>
              <a:t>Is Your </a:t>
            </a:r>
            <a:br>
              <a:rPr lang="en-US" sz="9600" b="1" dirty="0" smtClean="0">
                <a:solidFill>
                  <a:srgbClr val="EA3800"/>
                </a:solidFill>
                <a:latin typeface="Papyrus" pitchFamily="66" charset="0"/>
              </a:rPr>
            </a:br>
            <a:r>
              <a:rPr lang="en-US" sz="9600" b="1" dirty="0" smtClean="0">
                <a:solidFill>
                  <a:srgbClr val="EA3800"/>
                </a:solidFill>
                <a:latin typeface="Papyrus" pitchFamily="66" charset="0"/>
              </a:rPr>
              <a:t>Heart </a:t>
            </a:r>
            <a:br>
              <a:rPr lang="en-US" sz="9600" b="1" dirty="0" smtClean="0">
                <a:solidFill>
                  <a:srgbClr val="EA3800"/>
                </a:solidFill>
                <a:latin typeface="Papyrus" pitchFamily="66" charset="0"/>
              </a:rPr>
            </a:br>
            <a:r>
              <a:rPr lang="en-US" sz="9600" b="1" dirty="0" smtClean="0">
                <a:solidFill>
                  <a:srgbClr val="EA3800"/>
                </a:solidFill>
                <a:latin typeface="Papyrus" pitchFamily="66" charset="0"/>
              </a:rPr>
              <a:t>In It?</a:t>
            </a:r>
            <a:endParaRPr lang="en-US" sz="9600" b="1" dirty="0">
              <a:solidFill>
                <a:srgbClr val="EA3800"/>
              </a:solidFill>
              <a:latin typeface="Papyrus" pitchFamily="66"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Oval 1"/>
          <p:cNvSpPr/>
          <p:nvPr/>
        </p:nvSpPr>
        <p:spPr>
          <a:xfrm>
            <a:off x="10772775" y="5772150"/>
            <a:ext cx="771525" cy="352425"/>
          </a:xfrm>
          <a:prstGeom prst="ellipse">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END</a:t>
            </a:r>
          </a:p>
        </p:txBody>
      </p:sp>
    </p:spTree>
    <p:extLst>
      <p:ext uri="{BB962C8B-B14F-4D97-AF65-F5344CB8AC3E}">
        <p14:creationId xmlns="" xmlns:p14="http://schemas.microsoft.com/office/powerpoint/2010/main" val="535067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298703" y="1706881"/>
            <a:ext cx="4891722" cy="4891724"/>
          </a:xfrm>
          <a:prstGeom prst="rect">
            <a:avLst/>
          </a:prstGeom>
          <a:noFill/>
        </p:spPr>
      </p:pic>
      <p:sp>
        <p:nvSpPr>
          <p:cNvPr id="5" name="Title 4"/>
          <p:cNvSpPr>
            <a:spLocks noGrp="1"/>
          </p:cNvSpPr>
          <p:nvPr>
            <p:ph type="title"/>
          </p:nvPr>
        </p:nvSpPr>
        <p:spPr>
          <a:xfrm>
            <a:off x="477795" y="799070"/>
            <a:ext cx="6466702" cy="5288691"/>
          </a:xfrm>
        </p:spPr>
        <p:txBody>
          <a:bodyPr>
            <a:noAutofit/>
          </a:bodyPr>
          <a:lstStyle/>
          <a:p>
            <a:pPr algn="ctr"/>
            <a:r>
              <a:rPr lang="en-US" sz="6000" b="1" dirty="0" smtClean="0">
                <a:solidFill>
                  <a:srgbClr val="EA3800"/>
                </a:solidFill>
                <a:latin typeface="Papyrus" pitchFamily="66" charset="0"/>
              </a:rPr>
              <a:t>Is </a:t>
            </a:r>
            <a:r>
              <a:rPr lang="en-US" sz="6000" b="1" dirty="0" smtClean="0">
                <a:solidFill>
                  <a:srgbClr val="EA3800"/>
                </a:solidFill>
                <a:latin typeface="Papyrus" pitchFamily="66" charset="0"/>
              </a:rPr>
              <a:t>Your Heart </a:t>
            </a:r>
            <a:r>
              <a:rPr lang="en-US" sz="6000" b="1" dirty="0" smtClean="0">
                <a:solidFill>
                  <a:srgbClr val="EA3800"/>
                </a:solidFill>
                <a:latin typeface="Papyrus" pitchFamily="66" charset="0"/>
              </a:rPr>
              <a:t/>
            </a:r>
            <a:br>
              <a:rPr lang="en-US" sz="6000" b="1" dirty="0" smtClean="0">
                <a:solidFill>
                  <a:srgbClr val="EA3800"/>
                </a:solidFill>
                <a:latin typeface="Papyrus" pitchFamily="66" charset="0"/>
              </a:rPr>
            </a:br>
            <a:r>
              <a:rPr lang="en-US" sz="6000" b="1" dirty="0" smtClean="0">
                <a:solidFill>
                  <a:srgbClr val="EA3800"/>
                </a:solidFill>
                <a:latin typeface="Papyrus" pitchFamily="66" charset="0"/>
              </a:rPr>
              <a:t>In It</a:t>
            </a:r>
            <a:r>
              <a:rPr lang="en-US" sz="6000" b="1" dirty="0" smtClean="0">
                <a:solidFill>
                  <a:srgbClr val="EA3800"/>
                </a:solidFill>
                <a:latin typeface="Papyrus" pitchFamily="66" charset="0"/>
              </a:rPr>
              <a:t>?</a:t>
            </a:r>
            <a:br>
              <a:rPr lang="en-US" sz="6000" b="1" dirty="0" smtClean="0">
                <a:solidFill>
                  <a:srgbClr val="EA3800"/>
                </a:solidFill>
                <a:latin typeface="Papyrus" pitchFamily="66" charset="0"/>
              </a:rPr>
            </a:br>
            <a:r>
              <a:rPr lang="en-US" sz="6000" b="1" dirty="0" smtClean="0">
                <a:solidFill>
                  <a:srgbClr val="EA3800"/>
                </a:solidFill>
                <a:latin typeface="Papyrus" pitchFamily="66" charset="0"/>
              </a:rPr>
              <a:t/>
            </a:r>
            <a:br>
              <a:rPr lang="en-US" sz="6000" b="1" dirty="0" smtClean="0">
                <a:solidFill>
                  <a:srgbClr val="EA3800"/>
                </a:solidFill>
                <a:latin typeface="Papyrus" pitchFamily="66" charset="0"/>
              </a:rPr>
            </a:br>
            <a:r>
              <a:rPr lang="en-US" b="1" dirty="0" smtClean="0">
                <a:solidFill>
                  <a:srgbClr val="FFA521"/>
                </a:solidFill>
                <a:latin typeface="Papyrus" pitchFamily="66" charset="0"/>
              </a:rPr>
              <a:t>The Heart: </a:t>
            </a:r>
            <a:r>
              <a:rPr lang="en-US" b="1" dirty="0" smtClean="0">
                <a:solidFill>
                  <a:srgbClr val="EA3800"/>
                </a:solidFill>
                <a:latin typeface="Papyrus" pitchFamily="66" charset="0"/>
              </a:rPr>
              <a:t>a man’s entire mental and moral activity, both the rational and emotional elements</a:t>
            </a:r>
            <a:endParaRPr lang="en-US" sz="6000" b="1" dirty="0">
              <a:solidFill>
                <a:srgbClr val="EA3800"/>
              </a:solidFill>
              <a:latin typeface="Papyru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316120" y="1767841"/>
            <a:ext cx="4891722" cy="4891724"/>
          </a:xfrm>
          <a:prstGeom prst="rect">
            <a:avLst/>
          </a:prstGeom>
          <a:noFill/>
        </p:spPr>
      </p:pic>
      <p:sp>
        <p:nvSpPr>
          <p:cNvPr id="5" name="Title 4"/>
          <p:cNvSpPr>
            <a:spLocks noGrp="1"/>
          </p:cNvSpPr>
          <p:nvPr>
            <p:ph type="title"/>
          </p:nvPr>
        </p:nvSpPr>
        <p:spPr>
          <a:xfrm>
            <a:off x="391886" y="852805"/>
            <a:ext cx="5921829" cy="4920977"/>
          </a:xfrm>
        </p:spPr>
        <p:txBody>
          <a:bodyPr>
            <a:noAutofit/>
          </a:bodyPr>
          <a:lstStyle/>
          <a:p>
            <a:pPr algn="ctr"/>
            <a:r>
              <a:rPr lang="en-US" sz="4000" dirty="0" smtClean="0">
                <a:solidFill>
                  <a:srgbClr val="FFA521"/>
                </a:solidFill>
                <a:latin typeface="Papyrus" pitchFamily="66" charset="0"/>
              </a:rPr>
              <a:t>“Keep your heart with all diligence, For out of it spring the issues of life.”</a:t>
            </a:r>
            <a:br>
              <a:rPr lang="en-US" sz="4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Proverbs 4:23</a:t>
            </a:r>
            <a:endParaRPr lang="en-US" sz="4000" dirty="0">
              <a:solidFill>
                <a:srgbClr val="FFA521"/>
              </a:solidFill>
              <a:latin typeface="Papyrus" pitchFamily="66" charset="0"/>
            </a:endParaRPr>
          </a:p>
        </p:txBody>
      </p:sp>
      <p:sp>
        <p:nvSpPr>
          <p:cNvPr id="4" name="Title 4"/>
          <p:cNvSpPr txBox="1">
            <a:spLocks/>
          </p:cNvSpPr>
          <p:nvPr/>
        </p:nvSpPr>
        <p:spPr>
          <a:xfrm>
            <a:off x="9013372" y="5764440"/>
            <a:ext cx="2525486" cy="88890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EA3800"/>
                </a:solidFill>
                <a:effectLst/>
                <a:uLnTx/>
                <a:uFillTx/>
                <a:latin typeface="Papyrus" pitchFamily="66" charset="0"/>
                <a:ea typeface="+mj-ea"/>
                <a:cs typeface="+mj-cs"/>
              </a:rPr>
              <a:t>The Heart</a:t>
            </a:r>
            <a:endParaRPr kumimoji="0" lang="en-US" sz="3200" b="1" i="0" u="none" strike="noStrike" kern="1200" cap="none" spc="0" normalizeH="0" baseline="0" noProof="0" dirty="0">
              <a:ln>
                <a:noFill/>
              </a:ln>
              <a:solidFill>
                <a:srgbClr val="EA3800"/>
              </a:solidFill>
              <a:effectLst/>
              <a:uLnTx/>
              <a:uFillTx/>
              <a:latin typeface="Papyrus" pitchFamily="66" charset="0"/>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316120" y="1767841"/>
            <a:ext cx="4891722" cy="4891724"/>
          </a:xfrm>
          <a:prstGeom prst="rect">
            <a:avLst/>
          </a:prstGeom>
          <a:noFill/>
        </p:spPr>
      </p:pic>
      <p:sp>
        <p:nvSpPr>
          <p:cNvPr id="5" name="Title 4"/>
          <p:cNvSpPr>
            <a:spLocks noGrp="1"/>
          </p:cNvSpPr>
          <p:nvPr>
            <p:ph type="title"/>
          </p:nvPr>
        </p:nvSpPr>
        <p:spPr>
          <a:xfrm>
            <a:off x="391886" y="852805"/>
            <a:ext cx="5921829" cy="4920977"/>
          </a:xfrm>
        </p:spPr>
        <p:txBody>
          <a:bodyPr>
            <a:noAutofit/>
          </a:bodyPr>
          <a:lstStyle/>
          <a:p>
            <a:pPr algn="ctr"/>
            <a:r>
              <a:rPr lang="en-US" sz="4000" dirty="0" smtClean="0">
                <a:solidFill>
                  <a:srgbClr val="FFA521"/>
                </a:solidFill>
                <a:latin typeface="Papyrus" pitchFamily="66" charset="0"/>
              </a:rPr>
              <a:t>“For as he thinks in his heart, so is he. "Eat and drink!" he says to you, But his heart is not with you.”</a:t>
            </a:r>
            <a:br>
              <a:rPr lang="en-US" sz="4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Proverbs 23:7</a:t>
            </a:r>
            <a:endParaRPr lang="en-US" sz="4000" dirty="0">
              <a:solidFill>
                <a:srgbClr val="FFA521"/>
              </a:solidFill>
              <a:latin typeface="Papyrus" pitchFamily="66" charset="0"/>
            </a:endParaRPr>
          </a:p>
        </p:txBody>
      </p:sp>
      <p:sp>
        <p:nvSpPr>
          <p:cNvPr id="4" name="Title 4"/>
          <p:cNvSpPr txBox="1">
            <a:spLocks/>
          </p:cNvSpPr>
          <p:nvPr/>
        </p:nvSpPr>
        <p:spPr>
          <a:xfrm>
            <a:off x="9013372" y="5764440"/>
            <a:ext cx="2525486" cy="88890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EA3800"/>
                </a:solidFill>
                <a:effectLst/>
                <a:uLnTx/>
                <a:uFillTx/>
                <a:latin typeface="Papyrus" pitchFamily="66" charset="0"/>
                <a:ea typeface="+mj-ea"/>
                <a:cs typeface="+mj-cs"/>
              </a:rPr>
              <a:t>The Heart</a:t>
            </a:r>
            <a:endParaRPr kumimoji="0" lang="en-US" sz="3200" b="1" i="0" u="none" strike="noStrike" kern="1200" cap="none" spc="0" normalizeH="0" baseline="0" noProof="0" dirty="0">
              <a:ln>
                <a:noFill/>
              </a:ln>
              <a:solidFill>
                <a:srgbClr val="EA3800"/>
              </a:solidFill>
              <a:effectLst/>
              <a:uLnTx/>
              <a:uFillTx/>
              <a:latin typeface="Papyrus" pitchFamily="66" charset="0"/>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316120" y="1767841"/>
            <a:ext cx="4891722" cy="4891724"/>
          </a:xfrm>
          <a:prstGeom prst="rect">
            <a:avLst/>
          </a:prstGeom>
          <a:noFill/>
        </p:spPr>
      </p:pic>
      <p:sp>
        <p:nvSpPr>
          <p:cNvPr id="5" name="Title 4"/>
          <p:cNvSpPr>
            <a:spLocks noGrp="1"/>
          </p:cNvSpPr>
          <p:nvPr>
            <p:ph type="title"/>
          </p:nvPr>
        </p:nvSpPr>
        <p:spPr>
          <a:xfrm>
            <a:off x="391886" y="852805"/>
            <a:ext cx="5921829" cy="4920977"/>
          </a:xfrm>
        </p:spPr>
        <p:txBody>
          <a:bodyPr>
            <a:noAutofit/>
          </a:bodyPr>
          <a:lstStyle/>
          <a:p>
            <a:pPr algn="ctr"/>
            <a:r>
              <a:rPr lang="en-US" sz="4000" dirty="0" smtClean="0">
                <a:solidFill>
                  <a:srgbClr val="FFA521"/>
                </a:solidFill>
                <a:latin typeface="Papyrus" pitchFamily="66" charset="0"/>
              </a:rPr>
              <a:t>“Let not your heart be troubled; you believe in God, believe also in Me..”</a:t>
            </a:r>
            <a:br>
              <a:rPr lang="en-US" sz="4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John 14:1</a:t>
            </a:r>
            <a:endParaRPr lang="en-US" sz="4000" dirty="0">
              <a:solidFill>
                <a:srgbClr val="FFA521"/>
              </a:solidFill>
              <a:latin typeface="Papyrus" pitchFamily="66" charset="0"/>
            </a:endParaRPr>
          </a:p>
        </p:txBody>
      </p:sp>
      <p:sp>
        <p:nvSpPr>
          <p:cNvPr id="4" name="Title 4"/>
          <p:cNvSpPr txBox="1">
            <a:spLocks/>
          </p:cNvSpPr>
          <p:nvPr/>
        </p:nvSpPr>
        <p:spPr>
          <a:xfrm>
            <a:off x="9013372" y="5764440"/>
            <a:ext cx="2525486" cy="88890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EA3800"/>
                </a:solidFill>
                <a:effectLst/>
                <a:uLnTx/>
                <a:uFillTx/>
                <a:latin typeface="Papyrus" pitchFamily="66" charset="0"/>
                <a:ea typeface="+mj-ea"/>
                <a:cs typeface="+mj-cs"/>
              </a:rPr>
              <a:t>The Heart</a:t>
            </a:r>
            <a:endParaRPr kumimoji="0" lang="en-US" sz="3200" b="1" i="0" u="none" strike="noStrike" kern="1200" cap="none" spc="0" normalizeH="0" baseline="0" noProof="0" dirty="0">
              <a:ln>
                <a:noFill/>
              </a:ln>
              <a:solidFill>
                <a:srgbClr val="EA3800"/>
              </a:solidFill>
              <a:effectLst/>
              <a:uLnTx/>
              <a:uFillTx/>
              <a:latin typeface="Papyrus" pitchFamily="66" charset="0"/>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7300278" y="1715589"/>
            <a:ext cx="4891722" cy="4891724"/>
          </a:xfrm>
          <a:prstGeom prst="rect">
            <a:avLst/>
          </a:prstGeom>
          <a:noFill/>
        </p:spPr>
      </p:pic>
      <p:sp>
        <p:nvSpPr>
          <p:cNvPr id="5" name="Title 4"/>
          <p:cNvSpPr>
            <a:spLocks noGrp="1"/>
          </p:cNvSpPr>
          <p:nvPr>
            <p:ph type="title"/>
          </p:nvPr>
        </p:nvSpPr>
        <p:spPr>
          <a:xfrm>
            <a:off x="174171" y="383177"/>
            <a:ext cx="7541623" cy="6226630"/>
          </a:xfrm>
        </p:spPr>
        <p:txBody>
          <a:bodyPr>
            <a:noAutofit/>
          </a:bodyPr>
          <a:lstStyle/>
          <a:p>
            <a:pPr algn="ctr"/>
            <a:r>
              <a:rPr lang="en-US" sz="4000" dirty="0" smtClean="0">
                <a:solidFill>
                  <a:srgbClr val="FFA521"/>
                </a:solidFill>
                <a:latin typeface="Papyrus" pitchFamily="66" charset="0"/>
              </a:rPr>
              <a:t>“For the hearts of this people have grown dull. Their ears are hard of hearing, And their eyes they have closed, Lest they should see with their eyes and hear with their  ears, Lest they should understand with their hearts and turn,                               So that I should heal them.”</a:t>
            </a:r>
            <a:br>
              <a:rPr lang="en-US" sz="4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Matthew 13:15</a:t>
            </a:r>
            <a:endParaRPr lang="en-US" sz="4000" dirty="0">
              <a:solidFill>
                <a:srgbClr val="FFA521"/>
              </a:solidFill>
              <a:latin typeface="Papyrus" pitchFamily="66" charset="0"/>
            </a:endParaRPr>
          </a:p>
        </p:txBody>
      </p:sp>
      <p:sp>
        <p:nvSpPr>
          <p:cNvPr id="4" name="Title 4"/>
          <p:cNvSpPr txBox="1">
            <a:spLocks/>
          </p:cNvSpPr>
          <p:nvPr/>
        </p:nvSpPr>
        <p:spPr>
          <a:xfrm>
            <a:off x="9509760" y="5720897"/>
            <a:ext cx="2525486" cy="88890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EA3800"/>
                </a:solidFill>
                <a:effectLst/>
                <a:uLnTx/>
                <a:uFillTx/>
                <a:latin typeface="Papyrus" pitchFamily="66" charset="0"/>
                <a:ea typeface="+mj-ea"/>
                <a:cs typeface="+mj-cs"/>
              </a:rPr>
              <a:t>The Heart</a:t>
            </a:r>
            <a:endParaRPr kumimoji="0" lang="en-US" sz="3200" b="1" i="0" u="none" strike="noStrike" kern="1200" cap="none" spc="0" normalizeH="0" baseline="0" noProof="0" dirty="0">
              <a:ln>
                <a:noFill/>
              </a:ln>
              <a:solidFill>
                <a:srgbClr val="EA3800"/>
              </a:solidFill>
              <a:effectLst/>
              <a:uLnTx/>
              <a:uFillTx/>
              <a:latin typeface="Papyrus" pitchFamily="66" charset="0"/>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298703" y="1706881"/>
            <a:ext cx="4891722" cy="4891724"/>
          </a:xfrm>
          <a:prstGeom prst="rect">
            <a:avLst/>
          </a:prstGeom>
          <a:noFill/>
        </p:spPr>
      </p:pic>
      <p:sp>
        <p:nvSpPr>
          <p:cNvPr id="5" name="Title 4"/>
          <p:cNvSpPr>
            <a:spLocks noGrp="1"/>
          </p:cNvSpPr>
          <p:nvPr>
            <p:ph type="title"/>
          </p:nvPr>
        </p:nvSpPr>
        <p:spPr>
          <a:xfrm>
            <a:off x="714103" y="345989"/>
            <a:ext cx="6222156" cy="6219568"/>
          </a:xfrm>
        </p:spPr>
        <p:txBody>
          <a:bodyPr>
            <a:noAutofit/>
          </a:bodyPr>
          <a:lstStyle/>
          <a:p>
            <a:pPr algn="ctr"/>
            <a:r>
              <a:rPr lang="en-US" sz="8000" b="1" dirty="0" smtClean="0">
                <a:solidFill>
                  <a:srgbClr val="EA3800"/>
                </a:solidFill>
                <a:latin typeface="Papyrus" pitchFamily="66" charset="0"/>
              </a:rPr>
              <a:t>Making </a:t>
            </a:r>
            <a:r>
              <a:rPr lang="en-US" sz="8000" b="1" dirty="0" smtClean="0">
                <a:solidFill>
                  <a:srgbClr val="EA3800"/>
                </a:solidFill>
                <a:latin typeface="Papyrus" pitchFamily="66" charset="0"/>
              </a:rPr>
              <a:t>O</a:t>
            </a:r>
            <a:r>
              <a:rPr lang="en-US" sz="8000" b="1" dirty="0" smtClean="0">
                <a:solidFill>
                  <a:srgbClr val="EA3800"/>
                </a:solidFill>
                <a:latin typeface="Papyrus" pitchFamily="66" charset="0"/>
              </a:rPr>
              <a:t>ur </a:t>
            </a:r>
            <a:r>
              <a:rPr lang="en-US" sz="8000" b="1" dirty="0" smtClean="0">
                <a:solidFill>
                  <a:srgbClr val="EA3800"/>
                </a:solidFill>
                <a:latin typeface="Papyrus" pitchFamily="66" charset="0"/>
              </a:rPr>
              <a:t/>
            </a:r>
            <a:br>
              <a:rPr lang="en-US" sz="8000" b="1" dirty="0" smtClean="0">
                <a:solidFill>
                  <a:srgbClr val="EA3800"/>
                </a:solidFill>
                <a:latin typeface="Papyrus" pitchFamily="66" charset="0"/>
              </a:rPr>
            </a:br>
            <a:r>
              <a:rPr lang="en-US" sz="8000" b="1" dirty="0" smtClean="0">
                <a:solidFill>
                  <a:srgbClr val="EA3800"/>
                </a:solidFill>
                <a:latin typeface="Papyrus" pitchFamily="66" charset="0"/>
              </a:rPr>
              <a:t>Heart </a:t>
            </a:r>
            <a:r>
              <a:rPr lang="en-US" sz="8000" b="1" dirty="0" smtClean="0">
                <a:solidFill>
                  <a:srgbClr val="EA3800"/>
                </a:solidFill>
                <a:latin typeface="Papyrus" pitchFamily="66" charset="0"/>
              </a:rPr>
              <a:t/>
            </a:r>
            <a:br>
              <a:rPr lang="en-US" sz="8000" b="1" dirty="0" smtClean="0">
                <a:solidFill>
                  <a:srgbClr val="EA3800"/>
                </a:solidFill>
                <a:latin typeface="Papyrus" pitchFamily="66" charset="0"/>
              </a:rPr>
            </a:br>
            <a:r>
              <a:rPr lang="en-US" sz="8000" b="1" dirty="0" smtClean="0">
                <a:solidFill>
                  <a:srgbClr val="EA3800"/>
                </a:solidFill>
                <a:latin typeface="Papyrus" pitchFamily="66" charset="0"/>
              </a:rPr>
              <a:t>Right</a:t>
            </a:r>
            <a:endParaRPr lang="en-US" sz="8000" b="1" dirty="0">
              <a:solidFill>
                <a:srgbClr val="EA3800"/>
              </a:solidFill>
              <a:latin typeface="Papyru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6316120" y="1767841"/>
            <a:ext cx="4891722" cy="4891724"/>
          </a:xfrm>
          <a:prstGeom prst="rect">
            <a:avLst/>
          </a:prstGeom>
          <a:noFill/>
        </p:spPr>
      </p:pic>
      <p:sp>
        <p:nvSpPr>
          <p:cNvPr id="5" name="Title 4"/>
          <p:cNvSpPr>
            <a:spLocks noGrp="1"/>
          </p:cNvSpPr>
          <p:nvPr>
            <p:ph type="title"/>
          </p:nvPr>
        </p:nvSpPr>
        <p:spPr>
          <a:xfrm>
            <a:off x="426721" y="853439"/>
            <a:ext cx="5921829" cy="5669280"/>
          </a:xfrm>
        </p:spPr>
        <p:txBody>
          <a:bodyPr>
            <a:noAutofit/>
          </a:bodyPr>
          <a:lstStyle/>
          <a:p>
            <a:pPr algn="ctr"/>
            <a:r>
              <a:rPr lang="en-US" sz="4000" dirty="0" smtClean="0">
                <a:solidFill>
                  <a:srgbClr val="FFA521"/>
                </a:solidFill>
                <a:latin typeface="Papyrus" pitchFamily="66" charset="0"/>
              </a:rPr>
              <a:t>“But God be thanked that though you were slaves of sin, yet you obeyed from the heart that form of doctrine to which you were delivered.”</a:t>
            </a:r>
            <a:r>
              <a:rPr lang="en-US" sz="6000" dirty="0" smtClean="0">
                <a:solidFill>
                  <a:srgbClr val="FFA521"/>
                </a:solidFill>
                <a:latin typeface="Papyrus" pitchFamily="66" charset="0"/>
              </a:rPr>
              <a:t/>
            </a:r>
            <a:br>
              <a:rPr lang="en-US" sz="6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
            </a:r>
            <a:br>
              <a:rPr lang="en-US" sz="4000" dirty="0" smtClean="0">
                <a:solidFill>
                  <a:srgbClr val="FFA521"/>
                </a:solidFill>
                <a:latin typeface="Papyrus" pitchFamily="66" charset="0"/>
              </a:rPr>
            </a:br>
            <a:r>
              <a:rPr lang="en-US" sz="4000" dirty="0" smtClean="0">
                <a:solidFill>
                  <a:srgbClr val="FFA521"/>
                </a:solidFill>
                <a:latin typeface="Papyrus" pitchFamily="66" charset="0"/>
              </a:rPr>
              <a:t>Romans 6:17</a:t>
            </a:r>
            <a:endParaRPr lang="en-US" sz="4000" dirty="0">
              <a:solidFill>
                <a:srgbClr val="FFA521"/>
              </a:solidFill>
              <a:latin typeface="Papyrus" pitchFamily="66" charset="0"/>
            </a:endParaRPr>
          </a:p>
        </p:txBody>
      </p:sp>
      <p:sp>
        <p:nvSpPr>
          <p:cNvPr id="4" name="Title 4"/>
          <p:cNvSpPr txBox="1">
            <a:spLocks/>
          </p:cNvSpPr>
          <p:nvPr/>
        </p:nvSpPr>
        <p:spPr>
          <a:xfrm>
            <a:off x="9013372" y="5764440"/>
            <a:ext cx="2525486" cy="88890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EA3800"/>
                </a:solidFill>
                <a:effectLst/>
                <a:uLnTx/>
                <a:uFillTx/>
                <a:latin typeface="Papyrus" pitchFamily="66" charset="0"/>
                <a:ea typeface="+mj-ea"/>
                <a:cs typeface="+mj-cs"/>
              </a:rPr>
              <a:t>Making  Our Heart  Right</a:t>
            </a:r>
            <a:endParaRPr kumimoji="0" lang="en-US" sz="3200" b="1" i="0" u="none" strike="noStrike" kern="1200" cap="none" spc="0" normalizeH="0" baseline="0" noProof="0" dirty="0">
              <a:ln>
                <a:noFill/>
              </a:ln>
              <a:solidFill>
                <a:srgbClr val="EA3800"/>
              </a:solidFill>
              <a:effectLst/>
              <a:uLnTx/>
              <a:uFillTx/>
              <a:latin typeface="Papyrus" pitchFamily="66" charset="0"/>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937</TotalTime>
  <Words>630</Words>
  <Application>Microsoft Office PowerPoint</Application>
  <PresentationFormat>Custom</PresentationFormat>
  <Paragraphs>45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Is Your  Heart  In It?</vt:lpstr>
      <vt:lpstr>Is Your Heart  In It?  The Heart: a man’s entire mental and moral activity, both the rational and emotional elements</vt:lpstr>
      <vt:lpstr>“Keep your heart with all diligence, For out of it spring the issues of life.”   Proverbs 4:23</vt:lpstr>
      <vt:lpstr>“For as he thinks in his heart, so is he. "Eat and drink!" he says to you, But his heart is not with you.”   Proverbs 23:7</vt:lpstr>
      <vt:lpstr>“Let not your heart be troubled; you believe in God, believe also in Me..”   John 14:1</vt:lpstr>
      <vt:lpstr>“For the hearts of this people have grown dull. Their ears are hard of hearing, And their eyes they have closed, Lest they should see with their eyes and hear with their  ears, Lest they should understand with their hearts and turn,                               So that I should heal them.”  Matthew 13:15</vt:lpstr>
      <vt:lpstr>Making Our  Heart  Right</vt:lpstr>
      <vt:lpstr>“But God be thanked that though you were slaves of sin, yet you obeyed from the heart that form of doctrine to which you were delivered.”   Romans 6:17</vt:lpstr>
      <vt:lpstr>“And not only as we had hoped, but they first gave themselves to the Lord, and then to us by the will of God.”   2 Corinthians 8:5</vt:lpstr>
      <vt:lpstr>“Jesus said to him," You shall love the LORD your God with all your heart, with all your soul, and with all your mind.”   Matthew 22:37</vt:lpstr>
      <vt:lpstr>And Samuel answered, "Speak, for Your servant hears.”   1 Samuel 3:10</vt:lpstr>
      <vt:lpstr>“And whatever you do, do it heartily, as to the Lord  and not to men,”   Colossians 3:23</vt:lpstr>
      <vt:lpstr>Christians Should Be Happy!</vt:lpstr>
      <vt:lpstr>“Beloved, do not think it strange concerning the fiery trial which is to try you, as though some strange thing happened to you …”   1 Peter 4:12-13</vt:lpstr>
      <vt:lpstr>“but rejoice to the extent that you partake of Christ's sufferings, that when His glory is revealed, you may also be glad with exceeding joy.”   1 Peter 4:12-13</vt:lpstr>
      <vt:lpstr>There Will Be Sacrifices</vt:lpstr>
      <vt:lpstr>“Enter by the narrow gate; for wide is the gate and broad is the way that leads to destruction, and there are many who go in by it. "Because narrow is the gate and difficult is the way which leads to life, and there are few who find it.”  Matthew 7:13-14</vt:lpstr>
      <vt:lpstr>“Yes, and all who desire to live godly in Christ Jesus will suffer persecution.”   2 Timothy 3:12</vt:lpstr>
      <vt:lpstr>“In regard to these, they think it strange that you do not run with them in the same flood of dissipation, speaking evil of you.”   1 Peter 4:4</vt:lpstr>
      <vt:lpstr>“Do not think that I came to bring peace on earth. I did not come to bring peace but a sword…”   Matthew 10:34-36</vt:lpstr>
      <vt:lpstr>“For I have come to 'set a man against his father, a daughter against her mother, and a daughter-in-law against her mother-in-law‘; and 'a man's enemies will be those of his own household.'”  Matthew 10:34-36</vt:lpstr>
      <vt:lpstr>“I beseech you therefore, brethren, by the mercies of God, that you present your bodies a living sacrifice, holy, acceptable to God, which is your reasonable service.”  Romans 12:1</vt:lpstr>
      <vt:lpstr>“For if there is first a willing mind, it is accepted according to what one has, and not according to what he does not have.”  2 Corinthians 8:12</vt:lpstr>
      <vt:lpstr>Unless you are willing to do whatever task is before you…</vt:lpstr>
      <vt:lpstr>The Christian life is not for those unwilling to make personal sacrifices</vt:lpstr>
      <vt:lpstr>Is Your  Heart  In It?</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Lenny</dc:creator>
  <cp:lastModifiedBy>Chapman</cp:lastModifiedBy>
  <cp:revision>101</cp:revision>
  <dcterms:created xsi:type="dcterms:W3CDTF">2016-09-07T01:24:21Z</dcterms:created>
  <dcterms:modified xsi:type="dcterms:W3CDTF">2016-11-20T20:58:37Z</dcterms:modified>
</cp:coreProperties>
</file>