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78" r:id="rId8"/>
    <p:sldId id="279" r:id="rId9"/>
    <p:sldId id="281" r:id="rId10"/>
    <p:sldId id="282" r:id="rId11"/>
    <p:sldId id="283" r:id="rId12"/>
    <p:sldId id="284" r:id="rId13"/>
    <p:sldId id="285" r:id="rId14"/>
    <p:sldId id="286" r:id="rId15"/>
    <p:sldId id="287" r:id="rId16"/>
    <p:sldId id="288" r:id="rId17"/>
    <p:sldId id="289" r:id="rId18"/>
    <p:sldId id="29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F00"/>
    <a:srgbClr val="663300"/>
    <a:srgbClr val="82C5EE"/>
    <a:srgbClr val="03D7ED"/>
    <a:srgbClr val="2A421A"/>
    <a:srgbClr val="FFA521"/>
    <a:srgbClr val="FF9900"/>
    <a:srgbClr val="FF612F"/>
    <a:srgbClr val="FF4409"/>
    <a:srgbClr val="FFA7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60"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755058-3748-4789-932C-406F959161BA}" type="datetimeFigureOut">
              <a:rPr lang="en-US" smtClean="0"/>
              <a:pPr/>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203937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12498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86776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428250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55058-3748-4789-932C-406F959161BA}" type="datetimeFigureOut">
              <a:rPr lang="en-US" smtClean="0"/>
              <a:pPr/>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111775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755058-3748-4789-932C-406F959161BA}" type="datetimeFigureOut">
              <a:rPr lang="en-US" smtClean="0"/>
              <a:pPr/>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06207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755058-3748-4789-932C-406F959161BA}" type="datetimeFigureOut">
              <a:rPr lang="en-US" smtClean="0"/>
              <a:pPr/>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11028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55058-3748-4789-932C-406F959161BA}" type="datetimeFigureOut">
              <a:rPr lang="en-US" smtClean="0"/>
              <a:pPr/>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0488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55058-3748-4789-932C-406F959161BA}" type="datetimeFigureOut">
              <a:rPr lang="en-US" smtClean="0"/>
              <a:pPr/>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95912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55058-3748-4789-932C-406F959161BA}" type="datetimeFigureOut">
              <a:rPr lang="en-US" smtClean="0"/>
              <a:pPr/>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61094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55058-3748-4789-932C-406F959161BA}" type="datetimeFigureOut">
              <a:rPr lang="en-US" smtClean="0"/>
              <a:pPr/>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262638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55058-3748-4789-932C-406F959161BA}" type="datetimeFigureOut">
              <a:rPr lang="en-US" smtClean="0"/>
              <a:pPr/>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71249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35067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birds free from cage"/>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Rectangle 2"/>
          <p:cNvSpPr/>
          <p:nvPr/>
        </p:nvSpPr>
        <p:spPr>
          <a:xfrm>
            <a:off x="787616" y="248848"/>
            <a:ext cx="4158318"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Duty to Forgive…</a:t>
            </a:r>
          </a:p>
        </p:txBody>
      </p:sp>
      <p:sp>
        <p:nvSpPr>
          <p:cNvPr id="4" name="TextBox 3"/>
          <p:cNvSpPr txBox="1"/>
          <p:nvPr/>
        </p:nvSpPr>
        <p:spPr>
          <a:xfrm>
            <a:off x="5659395" y="3657600"/>
            <a:ext cx="6532605" cy="2554545"/>
          </a:xfrm>
          <a:prstGeom prst="rect">
            <a:avLst/>
          </a:prstGeom>
          <a:noFill/>
        </p:spPr>
        <p:txBody>
          <a:bodyPr wrap="square" rtlCol="0">
            <a:spAutoFit/>
          </a:bodyPr>
          <a:lstStyle/>
          <a:p>
            <a:pPr algn="ctr"/>
            <a:r>
              <a:rPr lang="en-US" sz="3200" b="1" i="1" dirty="0" smtClean="0">
                <a:latin typeface="Corbel" pitchFamily="34" charset="0"/>
              </a:rPr>
              <a:t>“Take heed to yourselves. If your brother sins against you, rebuke him; and if he repents, forgive </a:t>
            </a:r>
            <a:r>
              <a:rPr lang="en-US" sz="3200" b="1" i="1" dirty="0" smtClean="0">
                <a:latin typeface="Corbel" pitchFamily="34" charset="0"/>
              </a:rPr>
              <a:t>him.”</a:t>
            </a:r>
          </a:p>
          <a:p>
            <a:pPr algn="ctr"/>
            <a:endParaRPr lang="en-US" sz="1600" b="1" i="1" dirty="0" smtClean="0">
              <a:latin typeface="Corbel" pitchFamily="34" charset="0"/>
            </a:endParaRPr>
          </a:p>
          <a:p>
            <a:pPr algn="ctr"/>
            <a:r>
              <a:rPr lang="en-US" sz="2400" dirty="0" smtClean="0"/>
              <a:t>Luke 17:3</a:t>
            </a:r>
          </a:p>
          <a:p>
            <a:pPr algn="ctr"/>
            <a:endParaRPr lang="en-US" sz="2400" i="1" dirty="0">
              <a:latin typeface="Corbe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birds free from cage"/>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Rectangle 2"/>
          <p:cNvSpPr/>
          <p:nvPr/>
        </p:nvSpPr>
        <p:spPr>
          <a:xfrm>
            <a:off x="787616" y="248848"/>
            <a:ext cx="4158318"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Duty to Forgive…</a:t>
            </a:r>
          </a:p>
        </p:txBody>
      </p:sp>
      <p:sp>
        <p:nvSpPr>
          <p:cNvPr id="4" name="TextBox 3"/>
          <p:cNvSpPr txBox="1"/>
          <p:nvPr/>
        </p:nvSpPr>
        <p:spPr>
          <a:xfrm>
            <a:off x="5560540" y="3599935"/>
            <a:ext cx="6532605" cy="3046988"/>
          </a:xfrm>
          <a:prstGeom prst="rect">
            <a:avLst/>
          </a:prstGeom>
          <a:noFill/>
        </p:spPr>
        <p:txBody>
          <a:bodyPr wrap="square" rtlCol="0">
            <a:spAutoFit/>
          </a:bodyPr>
          <a:lstStyle/>
          <a:p>
            <a:pPr algn="ctr"/>
            <a:r>
              <a:rPr lang="en-US" sz="3200" b="1" i="1" dirty="0" smtClean="0">
                <a:latin typeface="Corbel" pitchFamily="34" charset="0"/>
              </a:rPr>
              <a:t>leave </a:t>
            </a:r>
            <a:r>
              <a:rPr lang="en-US" sz="3200" b="1" i="1" dirty="0" smtClean="0">
                <a:latin typeface="Corbel" pitchFamily="34" charset="0"/>
              </a:rPr>
              <a:t>your gift there before the altar, and go your way. </a:t>
            </a:r>
            <a:r>
              <a:rPr lang="en-US" sz="3200" b="1" i="1" dirty="0" smtClean="0">
                <a:latin typeface="Corbel" pitchFamily="34" charset="0"/>
              </a:rPr>
              <a:t>                     First </a:t>
            </a:r>
            <a:r>
              <a:rPr lang="en-US" sz="3200" b="1" i="1" dirty="0" smtClean="0">
                <a:latin typeface="Corbel" pitchFamily="34" charset="0"/>
              </a:rPr>
              <a:t>be reconciled to your brother, and then come and offer your </a:t>
            </a:r>
            <a:r>
              <a:rPr lang="en-US" sz="3200" b="1" i="1" dirty="0" smtClean="0">
                <a:latin typeface="Corbel" pitchFamily="34" charset="0"/>
              </a:rPr>
              <a:t>gift.”</a:t>
            </a:r>
          </a:p>
          <a:p>
            <a:pPr algn="ctr"/>
            <a:endParaRPr lang="en-US" sz="1600" b="1" i="1" dirty="0" smtClean="0">
              <a:latin typeface="Corbel" pitchFamily="34" charset="0"/>
            </a:endParaRPr>
          </a:p>
          <a:p>
            <a:pPr algn="ctr"/>
            <a:r>
              <a:rPr lang="en-US" sz="2400" dirty="0" smtClean="0"/>
              <a:t>Matthew 5:23-24</a:t>
            </a:r>
          </a:p>
          <a:p>
            <a:pPr algn="ctr"/>
            <a:endParaRPr lang="en-US" sz="2400" i="1" dirty="0">
              <a:latin typeface="Corbel" pitchFamily="34" charset="0"/>
            </a:endParaRPr>
          </a:p>
        </p:txBody>
      </p:sp>
      <p:sp>
        <p:nvSpPr>
          <p:cNvPr id="5" name="TextBox 4"/>
          <p:cNvSpPr txBox="1"/>
          <p:nvPr/>
        </p:nvSpPr>
        <p:spPr>
          <a:xfrm>
            <a:off x="329515" y="1149178"/>
            <a:ext cx="5461685" cy="2677656"/>
          </a:xfrm>
          <a:prstGeom prst="rect">
            <a:avLst/>
          </a:prstGeom>
          <a:noFill/>
        </p:spPr>
        <p:txBody>
          <a:bodyPr wrap="square" rtlCol="0">
            <a:spAutoFit/>
          </a:bodyPr>
          <a:lstStyle/>
          <a:p>
            <a:pPr algn="ctr"/>
            <a:r>
              <a:rPr lang="en-US" sz="3200" b="1" i="1" dirty="0" smtClean="0">
                <a:latin typeface="Corbel" pitchFamily="34" charset="0"/>
              </a:rPr>
              <a:t>“Therefore if you bring your gift to the altar, and there remember that your brother has something against </a:t>
            </a:r>
            <a:r>
              <a:rPr lang="en-US" sz="3200" b="1" i="1" dirty="0" smtClean="0">
                <a:latin typeface="Corbel" pitchFamily="34" charset="0"/>
              </a:rPr>
              <a:t>you,… </a:t>
            </a:r>
          </a:p>
          <a:p>
            <a:pPr algn="ctr"/>
            <a:endParaRPr lang="en-US" sz="1600" b="1" i="1" dirty="0" smtClean="0">
              <a:latin typeface="Corbel" pitchFamily="34" charset="0"/>
            </a:endParaRPr>
          </a:p>
          <a:p>
            <a:pPr algn="ctr"/>
            <a:endParaRPr lang="en-US" sz="2400" i="1" dirty="0">
              <a:latin typeface="Corbe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birds free from cage"/>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Rectangle 2"/>
          <p:cNvSpPr/>
          <p:nvPr/>
        </p:nvSpPr>
        <p:spPr>
          <a:xfrm>
            <a:off x="787616" y="248848"/>
            <a:ext cx="4158318"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Duty to Forgive…</a:t>
            </a:r>
          </a:p>
        </p:txBody>
      </p:sp>
      <p:sp>
        <p:nvSpPr>
          <p:cNvPr id="4" name="TextBox 3"/>
          <p:cNvSpPr txBox="1"/>
          <p:nvPr/>
        </p:nvSpPr>
        <p:spPr>
          <a:xfrm>
            <a:off x="4679091" y="3432072"/>
            <a:ext cx="7512909" cy="3077766"/>
          </a:xfrm>
          <a:prstGeom prst="rect">
            <a:avLst/>
          </a:prstGeom>
          <a:noFill/>
        </p:spPr>
        <p:txBody>
          <a:bodyPr wrap="square" rtlCol="0">
            <a:spAutoFit/>
          </a:bodyPr>
          <a:lstStyle/>
          <a:p>
            <a:pPr algn="ctr"/>
            <a:r>
              <a:rPr lang="en-US" sz="3200" b="1" i="1" dirty="0" smtClean="0">
                <a:latin typeface="Corbel" pitchFamily="34" charset="0"/>
              </a:rPr>
              <a:t>“bearing </a:t>
            </a:r>
            <a:r>
              <a:rPr lang="en-US" sz="3200" b="1" i="1" dirty="0" smtClean="0">
                <a:latin typeface="Corbel" pitchFamily="34" charset="0"/>
              </a:rPr>
              <a:t>with one another, and forgiving  </a:t>
            </a:r>
            <a:r>
              <a:rPr lang="en-US" sz="3200" b="1" i="1" dirty="0" smtClean="0">
                <a:latin typeface="Corbel" pitchFamily="34" charset="0"/>
              </a:rPr>
              <a:t>  one </a:t>
            </a:r>
            <a:r>
              <a:rPr lang="en-US" sz="3200" b="1" i="1" dirty="0" smtClean="0">
                <a:latin typeface="Corbel" pitchFamily="34" charset="0"/>
              </a:rPr>
              <a:t>another, if anyone has a complaint </a:t>
            </a:r>
            <a:r>
              <a:rPr lang="en-US" sz="3200" b="1" i="1" dirty="0" smtClean="0">
                <a:latin typeface="Corbel" pitchFamily="34" charset="0"/>
              </a:rPr>
              <a:t>	against </a:t>
            </a:r>
            <a:r>
              <a:rPr lang="en-US" sz="3200" b="1" i="1" dirty="0" smtClean="0">
                <a:latin typeface="Corbel" pitchFamily="34" charset="0"/>
              </a:rPr>
              <a:t>another; even as Christ forgave you, so you also must </a:t>
            </a:r>
            <a:r>
              <a:rPr lang="en-US" sz="3200" b="1" i="1" dirty="0" smtClean="0">
                <a:latin typeface="Corbel" pitchFamily="34" charset="0"/>
              </a:rPr>
              <a:t>do.”</a:t>
            </a:r>
          </a:p>
          <a:p>
            <a:pPr algn="ctr"/>
            <a:endParaRPr lang="en-US" b="1" i="1" dirty="0" smtClean="0">
              <a:latin typeface="Corbel" pitchFamily="34" charset="0"/>
            </a:endParaRPr>
          </a:p>
          <a:p>
            <a:pPr algn="ctr"/>
            <a:r>
              <a:rPr lang="en-US" sz="2400" dirty="0" smtClean="0"/>
              <a:t>Colossians 3:13</a:t>
            </a:r>
          </a:p>
          <a:p>
            <a:pPr algn="ctr"/>
            <a:endParaRPr lang="en-US" sz="2400" i="1" dirty="0">
              <a:latin typeface="Corbe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forgiveness of God"/>
          <p:cNvPicPr>
            <a:picLocks noChangeAspect="1" noChangeArrowheads="1"/>
          </p:cNvPicPr>
          <p:nvPr/>
        </p:nvPicPr>
        <p:blipFill>
          <a:blip r:embed="rId2" cstate="print"/>
          <a:srcRect/>
          <a:stretch>
            <a:fillRect/>
          </a:stretch>
        </p:blipFill>
        <p:spPr bwMode="auto">
          <a:xfrm>
            <a:off x="0" y="1"/>
            <a:ext cx="12242450" cy="6858000"/>
          </a:xfrm>
          <a:prstGeom prst="rect">
            <a:avLst/>
          </a:prstGeom>
          <a:noFill/>
        </p:spPr>
      </p:pic>
      <p:sp>
        <p:nvSpPr>
          <p:cNvPr id="3" name="Rectangle 2"/>
          <p:cNvSpPr/>
          <p:nvPr/>
        </p:nvSpPr>
        <p:spPr>
          <a:xfrm>
            <a:off x="411486" y="257237"/>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The Cost of Forgiveness…</a:t>
            </a:r>
          </a:p>
        </p:txBody>
      </p:sp>
      <p:sp>
        <p:nvSpPr>
          <p:cNvPr id="4" name="TextBox 3"/>
          <p:cNvSpPr txBox="1"/>
          <p:nvPr/>
        </p:nvSpPr>
        <p:spPr>
          <a:xfrm>
            <a:off x="3764692" y="1688757"/>
            <a:ext cx="7463481" cy="3170099"/>
          </a:xfrm>
          <a:prstGeom prst="rect">
            <a:avLst/>
          </a:prstGeom>
          <a:noFill/>
        </p:spPr>
        <p:txBody>
          <a:bodyPr wrap="square" rtlCol="0">
            <a:spAutoFit/>
          </a:bodyPr>
          <a:lstStyle/>
          <a:p>
            <a:pPr algn="ctr"/>
            <a:r>
              <a:rPr lang="en-US" sz="3200" b="1" i="1" dirty="0" smtClean="0">
                <a:latin typeface="Corbel" pitchFamily="34" charset="0"/>
              </a:rPr>
              <a:t>“Oh, do not remember former iniquities against us! Let Your tender mercies come speedily to meet us, For we have been brought very </a:t>
            </a:r>
            <a:r>
              <a:rPr lang="en-US" sz="3200" b="1" i="1" dirty="0" smtClean="0">
                <a:latin typeface="Corbel" pitchFamily="34" charset="0"/>
              </a:rPr>
              <a:t>low.”</a:t>
            </a:r>
          </a:p>
          <a:p>
            <a:pPr algn="ctr"/>
            <a:endParaRPr lang="en-US" sz="2400" b="1" i="1" dirty="0" smtClean="0">
              <a:latin typeface="Corbel" pitchFamily="34" charset="0"/>
            </a:endParaRPr>
          </a:p>
          <a:p>
            <a:pPr algn="ctr"/>
            <a:r>
              <a:rPr lang="en-US" sz="2400" dirty="0" smtClean="0"/>
              <a:t>Psalm 79:8</a:t>
            </a:r>
          </a:p>
          <a:p>
            <a:pPr algn="ctr"/>
            <a:endParaRPr lang="en-US" sz="2400" i="1" dirty="0">
              <a:latin typeface="Corbe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forgiveness of God"/>
          <p:cNvPicPr>
            <a:picLocks noChangeAspect="1" noChangeArrowheads="1"/>
          </p:cNvPicPr>
          <p:nvPr/>
        </p:nvPicPr>
        <p:blipFill>
          <a:blip r:embed="rId2" cstate="print"/>
          <a:srcRect/>
          <a:stretch>
            <a:fillRect/>
          </a:stretch>
        </p:blipFill>
        <p:spPr bwMode="auto">
          <a:xfrm>
            <a:off x="0" y="1"/>
            <a:ext cx="12242450" cy="6858000"/>
          </a:xfrm>
          <a:prstGeom prst="rect">
            <a:avLst/>
          </a:prstGeom>
          <a:noFill/>
        </p:spPr>
      </p:pic>
      <p:sp>
        <p:nvSpPr>
          <p:cNvPr id="3" name="Rectangle 2"/>
          <p:cNvSpPr/>
          <p:nvPr/>
        </p:nvSpPr>
        <p:spPr>
          <a:xfrm>
            <a:off x="411486" y="257237"/>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The Cost of Forgiveness…</a:t>
            </a:r>
          </a:p>
        </p:txBody>
      </p:sp>
      <p:sp>
        <p:nvSpPr>
          <p:cNvPr id="4" name="TextBox 3"/>
          <p:cNvSpPr txBox="1"/>
          <p:nvPr/>
        </p:nvSpPr>
        <p:spPr>
          <a:xfrm>
            <a:off x="3764692" y="1688757"/>
            <a:ext cx="7463481" cy="2677656"/>
          </a:xfrm>
          <a:prstGeom prst="rect">
            <a:avLst/>
          </a:prstGeom>
          <a:noFill/>
        </p:spPr>
        <p:txBody>
          <a:bodyPr wrap="square" rtlCol="0">
            <a:spAutoFit/>
          </a:bodyPr>
          <a:lstStyle/>
          <a:p>
            <a:pPr algn="ctr"/>
            <a:r>
              <a:rPr lang="en-US" sz="3200" b="1" i="1" dirty="0" smtClean="0">
                <a:latin typeface="Corbel" pitchFamily="34" charset="0"/>
              </a:rPr>
              <a:t>“For </a:t>
            </a:r>
            <a:r>
              <a:rPr lang="en-US" sz="3200" b="1" i="1" dirty="0" smtClean="0">
                <a:latin typeface="Corbel" pitchFamily="34" charset="0"/>
              </a:rPr>
              <a:t>I will be merciful to their unrighteousness, and their sins and their lawless deeds I will remember no </a:t>
            </a:r>
            <a:r>
              <a:rPr lang="en-US" sz="3200" b="1" i="1" dirty="0" smtClean="0">
                <a:latin typeface="Corbel" pitchFamily="34" charset="0"/>
              </a:rPr>
              <a:t>more.”</a:t>
            </a:r>
          </a:p>
          <a:p>
            <a:pPr algn="ctr"/>
            <a:endParaRPr lang="en-US" sz="2400" b="1" i="1" dirty="0" smtClean="0">
              <a:latin typeface="Corbel" pitchFamily="34" charset="0"/>
            </a:endParaRPr>
          </a:p>
          <a:p>
            <a:pPr algn="ctr"/>
            <a:r>
              <a:rPr lang="en-US" sz="2400" dirty="0" smtClean="0"/>
              <a:t>Hebrews 8:12</a:t>
            </a:r>
          </a:p>
          <a:p>
            <a:pPr algn="ctr"/>
            <a:endParaRPr lang="en-US" sz="2400" i="1" dirty="0">
              <a:latin typeface="Corbe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forgiveness of God"/>
          <p:cNvPicPr>
            <a:picLocks noChangeAspect="1" noChangeArrowheads="1"/>
          </p:cNvPicPr>
          <p:nvPr/>
        </p:nvPicPr>
        <p:blipFill>
          <a:blip r:embed="rId2" cstate="print"/>
          <a:srcRect/>
          <a:stretch>
            <a:fillRect/>
          </a:stretch>
        </p:blipFill>
        <p:spPr bwMode="auto">
          <a:xfrm>
            <a:off x="0" y="1"/>
            <a:ext cx="12242450" cy="6858000"/>
          </a:xfrm>
          <a:prstGeom prst="rect">
            <a:avLst/>
          </a:prstGeom>
          <a:noFill/>
        </p:spPr>
      </p:pic>
      <p:sp>
        <p:nvSpPr>
          <p:cNvPr id="3" name="Rectangle 2"/>
          <p:cNvSpPr/>
          <p:nvPr/>
        </p:nvSpPr>
        <p:spPr>
          <a:xfrm>
            <a:off x="411486" y="257237"/>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The Cost of Forgiveness…</a:t>
            </a:r>
          </a:p>
        </p:txBody>
      </p:sp>
      <p:sp>
        <p:nvSpPr>
          <p:cNvPr id="4" name="TextBox 3"/>
          <p:cNvSpPr txBox="1"/>
          <p:nvPr/>
        </p:nvSpPr>
        <p:spPr>
          <a:xfrm>
            <a:off x="3764692" y="1688757"/>
            <a:ext cx="7463481" cy="3170099"/>
          </a:xfrm>
          <a:prstGeom prst="rect">
            <a:avLst/>
          </a:prstGeom>
          <a:noFill/>
        </p:spPr>
        <p:txBody>
          <a:bodyPr wrap="square" rtlCol="0">
            <a:spAutoFit/>
          </a:bodyPr>
          <a:lstStyle/>
          <a:p>
            <a:pPr algn="ctr"/>
            <a:r>
              <a:rPr lang="en-US" sz="3200" b="1" i="1" dirty="0" smtClean="0">
                <a:latin typeface="Corbel" pitchFamily="34" charset="0"/>
              </a:rPr>
              <a:t>“But there shall by no means enter it anything that defiles, or causes an abomination or a lie, but only those who are written in the Lamb's Book of </a:t>
            </a:r>
            <a:r>
              <a:rPr lang="en-US" sz="3200" b="1" i="1" dirty="0" smtClean="0">
                <a:latin typeface="Corbel" pitchFamily="34" charset="0"/>
              </a:rPr>
              <a:t>Life.”</a:t>
            </a:r>
          </a:p>
          <a:p>
            <a:pPr algn="ctr"/>
            <a:endParaRPr lang="en-US" sz="2400" b="1" i="1" dirty="0" smtClean="0">
              <a:latin typeface="Corbel" pitchFamily="34" charset="0"/>
            </a:endParaRPr>
          </a:p>
          <a:p>
            <a:pPr algn="ctr"/>
            <a:r>
              <a:rPr lang="en-US" sz="2400" dirty="0" smtClean="0"/>
              <a:t>Revelation 21:27</a:t>
            </a:r>
          </a:p>
          <a:p>
            <a:pPr algn="ctr"/>
            <a:endParaRPr lang="en-US" sz="2400" i="1" dirty="0">
              <a:latin typeface="Corbe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elated image"/>
          <p:cNvPicPr>
            <a:picLocks noChangeAspect="1" noChangeArrowheads="1"/>
          </p:cNvPicPr>
          <p:nvPr/>
        </p:nvPicPr>
        <p:blipFill>
          <a:blip r:embed="rId2" cstate="print"/>
          <a:srcRect/>
          <a:stretch>
            <a:fillRect/>
          </a:stretch>
        </p:blipFill>
        <p:spPr bwMode="auto">
          <a:xfrm>
            <a:off x="0" y="12229"/>
            <a:ext cx="12192000" cy="6845771"/>
          </a:xfrm>
          <a:prstGeom prst="rect">
            <a:avLst/>
          </a:prstGeom>
          <a:noFill/>
        </p:spPr>
      </p:pic>
      <p:sp>
        <p:nvSpPr>
          <p:cNvPr id="3" name="Rectangle 2"/>
          <p:cNvSpPr/>
          <p:nvPr/>
        </p:nvSpPr>
        <p:spPr>
          <a:xfrm>
            <a:off x="0" y="0"/>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The Cost of Forgiveness…</a:t>
            </a:r>
          </a:p>
        </p:txBody>
      </p:sp>
      <p:sp>
        <p:nvSpPr>
          <p:cNvPr id="4" name="TextBox 3"/>
          <p:cNvSpPr txBox="1"/>
          <p:nvPr/>
        </p:nvSpPr>
        <p:spPr>
          <a:xfrm>
            <a:off x="5280455" y="1153297"/>
            <a:ext cx="6730313" cy="3662541"/>
          </a:xfrm>
          <a:prstGeom prst="rect">
            <a:avLst/>
          </a:prstGeom>
          <a:noFill/>
        </p:spPr>
        <p:txBody>
          <a:bodyPr wrap="square" rtlCol="0">
            <a:spAutoFit/>
          </a:bodyPr>
          <a:lstStyle/>
          <a:p>
            <a:pPr algn="ctr"/>
            <a:r>
              <a:rPr lang="en-US" sz="3200" b="1" i="1" dirty="0" smtClean="0">
                <a:latin typeface="Corbel" pitchFamily="34" charset="0"/>
              </a:rPr>
              <a:t>“But we see Jesus, who was made a little lower than the angels, for the suffering of death crowned with glory and honor, that He, by the grace of God, might taste death for everyone.”</a:t>
            </a:r>
            <a:endParaRPr lang="en-US" sz="3200" b="1" i="1" dirty="0" smtClean="0">
              <a:latin typeface="Corbel" pitchFamily="34" charset="0"/>
            </a:endParaRPr>
          </a:p>
          <a:p>
            <a:pPr algn="ctr"/>
            <a:endParaRPr lang="en-US" sz="2400" b="1" i="1" dirty="0" smtClean="0">
              <a:latin typeface="Corbel" pitchFamily="34" charset="0"/>
            </a:endParaRPr>
          </a:p>
          <a:p>
            <a:pPr algn="ctr"/>
            <a:r>
              <a:rPr lang="en-US" sz="2400" dirty="0" smtClean="0"/>
              <a:t>Hebrews 2:9</a:t>
            </a:r>
          </a:p>
          <a:p>
            <a:pPr algn="ctr"/>
            <a:endParaRPr lang="en-US" sz="2400" i="1" dirty="0">
              <a:latin typeface="Corbe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elated image"/>
          <p:cNvPicPr>
            <a:picLocks noChangeAspect="1" noChangeArrowheads="1"/>
          </p:cNvPicPr>
          <p:nvPr/>
        </p:nvPicPr>
        <p:blipFill>
          <a:blip r:embed="rId2" cstate="print"/>
          <a:srcRect/>
          <a:stretch>
            <a:fillRect/>
          </a:stretch>
        </p:blipFill>
        <p:spPr bwMode="auto">
          <a:xfrm>
            <a:off x="0" y="12229"/>
            <a:ext cx="12192000" cy="6845771"/>
          </a:xfrm>
          <a:prstGeom prst="rect">
            <a:avLst/>
          </a:prstGeom>
          <a:noFill/>
        </p:spPr>
      </p:pic>
      <p:sp>
        <p:nvSpPr>
          <p:cNvPr id="3" name="Rectangle 2"/>
          <p:cNvSpPr/>
          <p:nvPr/>
        </p:nvSpPr>
        <p:spPr>
          <a:xfrm>
            <a:off x="0" y="0"/>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The Cost of Forgiveness…</a:t>
            </a:r>
          </a:p>
        </p:txBody>
      </p:sp>
      <p:sp>
        <p:nvSpPr>
          <p:cNvPr id="4" name="TextBox 3"/>
          <p:cNvSpPr txBox="1"/>
          <p:nvPr/>
        </p:nvSpPr>
        <p:spPr>
          <a:xfrm>
            <a:off x="5280455" y="1153297"/>
            <a:ext cx="6730313" cy="3170099"/>
          </a:xfrm>
          <a:prstGeom prst="rect">
            <a:avLst/>
          </a:prstGeom>
          <a:noFill/>
        </p:spPr>
        <p:txBody>
          <a:bodyPr wrap="square" rtlCol="0">
            <a:spAutoFit/>
          </a:bodyPr>
          <a:lstStyle/>
          <a:p>
            <a:pPr algn="ctr"/>
            <a:r>
              <a:rPr lang="en-US" sz="3200" b="1" i="1" dirty="0" smtClean="0">
                <a:latin typeface="Corbel" pitchFamily="34" charset="0"/>
              </a:rPr>
              <a:t>“This is a faithful saying and worthy of all acceptance, that Christ Jesus came into the world to save sinners, of whom I am </a:t>
            </a:r>
            <a:r>
              <a:rPr lang="en-US" sz="3200" b="1" i="1" dirty="0" smtClean="0">
                <a:latin typeface="Corbel" pitchFamily="34" charset="0"/>
              </a:rPr>
              <a:t>chief.”</a:t>
            </a:r>
          </a:p>
          <a:p>
            <a:pPr algn="ctr"/>
            <a:endParaRPr lang="en-US" sz="2400" b="1" i="1" dirty="0" smtClean="0">
              <a:latin typeface="Corbel" pitchFamily="34" charset="0"/>
            </a:endParaRPr>
          </a:p>
          <a:p>
            <a:pPr algn="ctr"/>
            <a:r>
              <a:rPr lang="en-US" sz="2400" dirty="0" smtClean="0"/>
              <a:t>1 Timothy 1:15</a:t>
            </a:r>
          </a:p>
          <a:p>
            <a:pPr algn="ctr"/>
            <a:endParaRPr lang="en-US" sz="2400" i="1" dirty="0">
              <a:latin typeface="Corbe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elated image"/>
          <p:cNvPicPr>
            <a:picLocks noChangeAspect="1" noChangeArrowheads="1"/>
          </p:cNvPicPr>
          <p:nvPr/>
        </p:nvPicPr>
        <p:blipFill>
          <a:blip r:embed="rId2" cstate="print"/>
          <a:srcRect/>
          <a:stretch>
            <a:fillRect/>
          </a:stretch>
        </p:blipFill>
        <p:spPr bwMode="auto">
          <a:xfrm>
            <a:off x="0" y="12229"/>
            <a:ext cx="12192000" cy="6845771"/>
          </a:xfrm>
          <a:prstGeom prst="rect">
            <a:avLst/>
          </a:prstGeom>
          <a:noFill/>
        </p:spPr>
      </p:pic>
      <p:sp>
        <p:nvSpPr>
          <p:cNvPr id="3" name="Rectangle 2"/>
          <p:cNvSpPr/>
          <p:nvPr/>
        </p:nvSpPr>
        <p:spPr>
          <a:xfrm>
            <a:off x="0" y="0"/>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The Cost of Forgiveness…</a:t>
            </a:r>
          </a:p>
        </p:txBody>
      </p:sp>
      <p:sp>
        <p:nvSpPr>
          <p:cNvPr id="4" name="TextBox 3"/>
          <p:cNvSpPr txBox="1"/>
          <p:nvPr/>
        </p:nvSpPr>
        <p:spPr>
          <a:xfrm>
            <a:off x="5280455" y="1153297"/>
            <a:ext cx="6730313" cy="4647426"/>
          </a:xfrm>
          <a:prstGeom prst="rect">
            <a:avLst/>
          </a:prstGeom>
          <a:noFill/>
        </p:spPr>
        <p:txBody>
          <a:bodyPr wrap="square" rtlCol="0">
            <a:spAutoFit/>
          </a:bodyPr>
          <a:lstStyle/>
          <a:p>
            <a:pPr algn="ctr"/>
            <a:r>
              <a:rPr lang="en-US" sz="3200" b="1" i="1" dirty="0" smtClean="0">
                <a:latin typeface="Corbel" pitchFamily="34" charset="0"/>
              </a:rPr>
              <a:t>“And whenever you stand praying, if you have anything against anyone, forgive him, that your Father in heaven may also forgive you your trespasses. But if you do not forgive, neither will your Father in heaven forgive your </a:t>
            </a:r>
            <a:r>
              <a:rPr lang="en-US" sz="3200" b="1" i="1" dirty="0" smtClean="0">
                <a:latin typeface="Corbel" pitchFamily="34" charset="0"/>
              </a:rPr>
              <a:t>trespasses.”</a:t>
            </a:r>
          </a:p>
          <a:p>
            <a:pPr algn="ctr"/>
            <a:endParaRPr lang="en-US" sz="2400" b="1" i="1" dirty="0" smtClean="0">
              <a:latin typeface="Corbel" pitchFamily="34" charset="0"/>
            </a:endParaRPr>
          </a:p>
          <a:p>
            <a:pPr algn="ctr"/>
            <a:r>
              <a:rPr lang="en-US" sz="2400" dirty="0" smtClean="0"/>
              <a:t>Mark 11:25-26</a:t>
            </a:r>
          </a:p>
          <a:p>
            <a:pPr algn="ctr"/>
            <a:endParaRPr lang="en-US" sz="2400" i="1" dirty="0">
              <a:latin typeface="Corbe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Oval 1"/>
          <p:cNvSpPr/>
          <p:nvPr/>
        </p:nvSpPr>
        <p:spPr>
          <a:xfrm>
            <a:off x="10772775" y="5772150"/>
            <a:ext cx="771525" cy="352425"/>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END</a:t>
            </a:r>
          </a:p>
        </p:txBody>
      </p:sp>
    </p:spTree>
    <p:extLst>
      <p:ext uri="{BB962C8B-B14F-4D97-AF65-F5344CB8AC3E}">
        <p14:creationId xmlns:p14="http://schemas.microsoft.com/office/powerpoint/2010/main" xmlns="" val="535067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Image result for sunrise"/>
          <p:cNvPicPr>
            <a:picLocks noChangeAspect="1" noChangeArrowheads="1"/>
          </p:cNvPicPr>
          <p:nvPr/>
        </p:nvPicPr>
        <p:blipFill>
          <a:blip r:embed="rId2" cstate="print"/>
          <a:srcRect/>
          <a:stretch>
            <a:fillRect/>
          </a:stretch>
        </p:blipFill>
        <p:spPr bwMode="auto">
          <a:xfrm>
            <a:off x="0" y="1"/>
            <a:ext cx="12192000" cy="6858000"/>
          </a:xfrm>
          <a:prstGeom prst="rect">
            <a:avLst/>
          </a:prstGeom>
          <a:noFill/>
        </p:spPr>
      </p:pic>
      <p:sp>
        <p:nvSpPr>
          <p:cNvPr id="6" name="Rectangle 5"/>
          <p:cNvSpPr/>
          <p:nvPr/>
        </p:nvSpPr>
        <p:spPr>
          <a:xfrm>
            <a:off x="359851" y="257086"/>
            <a:ext cx="5491632" cy="169277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7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FORGIVENESS</a:t>
            </a:r>
          </a:p>
          <a:p>
            <a:pPr algn="ct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Mark 11:25-26</a:t>
            </a:r>
            <a:endParaRPr 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broken bridge"/>
          <p:cNvPicPr>
            <a:picLocks noChangeAspect="1" noChangeArrowheads="1"/>
          </p:cNvPicPr>
          <p:nvPr/>
        </p:nvPicPr>
        <p:blipFill>
          <a:blip r:embed="rId2" cstate="print"/>
          <a:srcRect/>
          <a:stretch>
            <a:fillRect/>
          </a:stretch>
        </p:blipFill>
        <p:spPr bwMode="auto">
          <a:xfrm>
            <a:off x="-1" y="-37072"/>
            <a:ext cx="12192001" cy="6895072"/>
          </a:xfrm>
          <a:prstGeom prst="rect">
            <a:avLst/>
          </a:prstGeom>
          <a:noFill/>
        </p:spPr>
      </p:pic>
      <p:sp>
        <p:nvSpPr>
          <p:cNvPr id="3" name="Rectangle 2"/>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Need to Forgive…</a:t>
            </a:r>
          </a:p>
        </p:txBody>
      </p:sp>
      <p:sp>
        <p:nvSpPr>
          <p:cNvPr id="4" name="TextBox 3"/>
          <p:cNvSpPr txBox="1"/>
          <p:nvPr/>
        </p:nvSpPr>
        <p:spPr>
          <a:xfrm>
            <a:off x="1309816" y="1418722"/>
            <a:ext cx="9036907" cy="1938992"/>
          </a:xfrm>
          <a:prstGeom prst="rect">
            <a:avLst/>
          </a:prstGeom>
          <a:noFill/>
        </p:spPr>
        <p:txBody>
          <a:bodyPr wrap="square" rtlCol="0">
            <a:spAutoFit/>
          </a:bodyPr>
          <a:lstStyle/>
          <a:p>
            <a:pPr algn="ctr"/>
            <a:r>
              <a:rPr lang="en-US" sz="3200" b="1" dirty="0" smtClean="0">
                <a:latin typeface="Corbel" pitchFamily="34" charset="0"/>
              </a:rPr>
              <a:t>"He who cannot forgive others breaks the bridge over which he must pass himself</a:t>
            </a:r>
            <a:r>
              <a:rPr lang="en-US" sz="3200" b="1" dirty="0" smtClean="0">
                <a:latin typeface="Corbel" pitchFamily="34" charset="0"/>
              </a:rPr>
              <a:t>.“</a:t>
            </a:r>
          </a:p>
          <a:p>
            <a:pPr algn="ctr"/>
            <a:endParaRPr lang="en-US" sz="3200" b="1" dirty="0" smtClean="0">
              <a:latin typeface="Corbel" pitchFamily="34" charset="0"/>
            </a:endParaRPr>
          </a:p>
          <a:p>
            <a:pPr algn="r"/>
            <a:r>
              <a:rPr lang="en-US" sz="2400" dirty="0" smtClean="0">
                <a:latin typeface="Corbel" pitchFamily="34" charset="0"/>
              </a:rPr>
              <a:t>- George Herbert</a:t>
            </a:r>
            <a:endParaRPr lang="en-US" sz="2400" dirty="0">
              <a:latin typeface="Corbe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forgive"/>
          <p:cNvPicPr>
            <a:picLocks noChangeAspect="1" noChangeArrowheads="1"/>
          </p:cNvPicPr>
          <p:nvPr/>
        </p:nvPicPr>
        <p:blipFill>
          <a:blip r:embed="rId2" cstate="print"/>
          <a:srcRect/>
          <a:stretch>
            <a:fillRect/>
          </a:stretch>
        </p:blipFill>
        <p:spPr bwMode="auto">
          <a:xfrm>
            <a:off x="0" y="0"/>
            <a:ext cx="12264168" cy="6858000"/>
          </a:xfrm>
          <a:prstGeom prst="rect">
            <a:avLst/>
          </a:prstGeom>
          <a:noFill/>
        </p:spPr>
      </p:pic>
      <p:sp>
        <p:nvSpPr>
          <p:cNvPr id="3" name="Rectangle 2"/>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Need to Forgive…</a:t>
            </a:r>
          </a:p>
        </p:txBody>
      </p:sp>
      <p:sp>
        <p:nvSpPr>
          <p:cNvPr id="4" name="TextBox 3"/>
          <p:cNvSpPr txBox="1"/>
          <p:nvPr/>
        </p:nvSpPr>
        <p:spPr>
          <a:xfrm>
            <a:off x="1433383" y="1567004"/>
            <a:ext cx="9036907" cy="2431435"/>
          </a:xfrm>
          <a:prstGeom prst="rect">
            <a:avLst/>
          </a:prstGeom>
          <a:noFill/>
        </p:spPr>
        <p:txBody>
          <a:bodyPr wrap="square" rtlCol="0">
            <a:spAutoFit/>
          </a:bodyPr>
          <a:lstStyle/>
          <a:p>
            <a:pPr algn="ctr"/>
            <a:r>
              <a:rPr lang="en-US" sz="3200" b="1" dirty="0" smtClean="0">
                <a:latin typeface="Corbel" pitchFamily="34" charset="0"/>
              </a:rPr>
              <a:t>“Doing injury puts you below your enemy; revenging one makes you even with him;  forgiving sets you above him.“</a:t>
            </a:r>
          </a:p>
          <a:p>
            <a:pPr algn="ctr"/>
            <a:endParaRPr lang="en-US" sz="3200" b="1" dirty="0" smtClean="0">
              <a:latin typeface="Corbel" pitchFamily="34" charset="0"/>
            </a:endParaRPr>
          </a:p>
          <a:p>
            <a:pPr algn="ctr"/>
            <a:r>
              <a:rPr lang="en-US" sz="2400" dirty="0" smtClean="0">
                <a:latin typeface="Corbel" pitchFamily="34" charset="0"/>
              </a:rPr>
              <a:t>- Benjamin Franklin</a:t>
            </a:r>
            <a:endParaRPr lang="en-US" sz="2400" dirty="0">
              <a:latin typeface="Corbe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Related image"/>
          <p:cNvPicPr>
            <a:picLocks noChangeAspect="1" noChangeArrowheads="1"/>
          </p:cNvPicPr>
          <p:nvPr/>
        </p:nvPicPr>
        <p:blipFill>
          <a:blip r:embed="rId2" cstate="print"/>
          <a:srcRect/>
          <a:stretch>
            <a:fillRect/>
          </a:stretch>
        </p:blipFill>
        <p:spPr bwMode="auto">
          <a:xfrm>
            <a:off x="-1" y="-661"/>
            <a:ext cx="12192001" cy="6858661"/>
          </a:xfrm>
          <a:prstGeom prst="rect">
            <a:avLst/>
          </a:prstGeom>
          <a:noFill/>
        </p:spPr>
      </p:pic>
      <p:sp>
        <p:nvSpPr>
          <p:cNvPr id="4" name="Rectangle 3"/>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Need to Forgive…</a:t>
            </a:r>
          </a:p>
        </p:txBody>
      </p:sp>
      <p:sp>
        <p:nvSpPr>
          <p:cNvPr id="5" name="TextBox 4"/>
          <p:cNvSpPr txBox="1"/>
          <p:nvPr/>
        </p:nvSpPr>
        <p:spPr>
          <a:xfrm>
            <a:off x="1210962" y="1567004"/>
            <a:ext cx="9630033" cy="1754326"/>
          </a:xfrm>
          <a:prstGeom prst="rect">
            <a:avLst/>
          </a:prstGeom>
          <a:noFill/>
        </p:spPr>
        <p:txBody>
          <a:bodyPr wrap="square" rtlCol="0">
            <a:spAutoFit/>
          </a:bodyPr>
          <a:lstStyle/>
          <a:p>
            <a:pPr algn="ctr"/>
            <a:r>
              <a:rPr lang="en-US" sz="3600" b="1" dirty="0" smtClean="0">
                <a:latin typeface="Corbel" pitchFamily="34" charset="0"/>
              </a:rPr>
              <a:t>Many a man will be lost, not because he was a liar, adulterer, or murderer,                                        but because he refused to forgive!</a:t>
            </a:r>
            <a:endParaRPr lang="en-US" sz="3600" dirty="0">
              <a:latin typeface="Corbe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Related image"/>
          <p:cNvPicPr>
            <a:picLocks noChangeAspect="1" noChangeArrowheads="1"/>
          </p:cNvPicPr>
          <p:nvPr/>
        </p:nvPicPr>
        <p:blipFill>
          <a:blip r:embed="rId2" cstate="print"/>
          <a:srcRect/>
          <a:stretch>
            <a:fillRect/>
          </a:stretch>
        </p:blipFill>
        <p:spPr bwMode="auto">
          <a:xfrm>
            <a:off x="-1" y="-661"/>
            <a:ext cx="12192001" cy="6858661"/>
          </a:xfrm>
          <a:prstGeom prst="rect">
            <a:avLst/>
          </a:prstGeom>
          <a:noFill/>
        </p:spPr>
      </p:pic>
      <p:sp>
        <p:nvSpPr>
          <p:cNvPr id="4" name="Rectangle 3"/>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Need to Forgive…</a:t>
            </a:r>
          </a:p>
        </p:txBody>
      </p:sp>
      <p:sp>
        <p:nvSpPr>
          <p:cNvPr id="5" name="TextBox 4"/>
          <p:cNvSpPr txBox="1"/>
          <p:nvPr/>
        </p:nvSpPr>
        <p:spPr>
          <a:xfrm>
            <a:off x="1252151" y="1435198"/>
            <a:ext cx="9275806" cy="2800767"/>
          </a:xfrm>
          <a:prstGeom prst="rect">
            <a:avLst/>
          </a:prstGeom>
          <a:noFill/>
        </p:spPr>
        <p:txBody>
          <a:bodyPr wrap="square" rtlCol="0">
            <a:spAutoFit/>
          </a:bodyPr>
          <a:lstStyle/>
          <a:p>
            <a:pPr algn="ctr"/>
            <a:r>
              <a:rPr lang="en-US" sz="3200" b="1" i="1" dirty="0" smtClean="0">
                <a:latin typeface="Corbel" pitchFamily="34" charset="0"/>
              </a:rPr>
              <a:t>“But the Scripture has confined all under sin, that the promise by faith in Jesus Christ might be given to those who </a:t>
            </a:r>
            <a:r>
              <a:rPr lang="en-US" sz="3200" b="1" i="1" dirty="0" smtClean="0">
                <a:latin typeface="Corbel" pitchFamily="34" charset="0"/>
              </a:rPr>
              <a:t>believe.”</a:t>
            </a:r>
          </a:p>
          <a:p>
            <a:pPr algn="ctr"/>
            <a:endParaRPr lang="en-US" sz="3200" b="1" i="1" dirty="0" smtClean="0">
              <a:latin typeface="Corbel" pitchFamily="34" charset="0"/>
            </a:endParaRPr>
          </a:p>
          <a:p>
            <a:pPr algn="ctr"/>
            <a:r>
              <a:rPr lang="en-US" sz="2400" dirty="0" smtClean="0"/>
              <a:t>Galatians 3:22</a:t>
            </a:r>
          </a:p>
          <a:p>
            <a:pPr algn="ctr"/>
            <a:endParaRPr lang="en-US" sz="2400" i="1" dirty="0">
              <a:latin typeface="Corbe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Related image"/>
          <p:cNvPicPr>
            <a:picLocks noChangeAspect="1" noChangeArrowheads="1"/>
          </p:cNvPicPr>
          <p:nvPr/>
        </p:nvPicPr>
        <p:blipFill>
          <a:blip r:embed="rId2" cstate="print"/>
          <a:srcRect/>
          <a:stretch>
            <a:fillRect/>
          </a:stretch>
        </p:blipFill>
        <p:spPr bwMode="auto">
          <a:xfrm>
            <a:off x="-1" y="-661"/>
            <a:ext cx="12192001" cy="6858661"/>
          </a:xfrm>
          <a:prstGeom prst="rect">
            <a:avLst/>
          </a:prstGeom>
          <a:noFill/>
        </p:spPr>
      </p:pic>
      <p:sp>
        <p:nvSpPr>
          <p:cNvPr id="4" name="Rectangle 3"/>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Need to Forgive…</a:t>
            </a:r>
          </a:p>
        </p:txBody>
      </p:sp>
      <p:sp>
        <p:nvSpPr>
          <p:cNvPr id="5" name="TextBox 4"/>
          <p:cNvSpPr txBox="1"/>
          <p:nvPr/>
        </p:nvSpPr>
        <p:spPr>
          <a:xfrm>
            <a:off x="1021492" y="1435198"/>
            <a:ext cx="9803027" cy="3785652"/>
          </a:xfrm>
          <a:prstGeom prst="rect">
            <a:avLst/>
          </a:prstGeom>
          <a:noFill/>
        </p:spPr>
        <p:txBody>
          <a:bodyPr wrap="square" rtlCol="0">
            <a:spAutoFit/>
          </a:bodyPr>
          <a:lstStyle/>
          <a:p>
            <a:pPr algn="ctr"/>
            <a:r>
              <a:rPr lang="en-US" sz="3200" b="1" i="1" dirty="0" smtClean="0">
                <a:latin typeface="Corbel" pitchFamily="34" charset="0"/>
              </a:rPr>
              <a:t>“If </a:t>
            </a:r>
            <a:r>
              <a:rPr lang="en-US" sz="3200" b="1" i="1" dirty="0" smtClean="0">
                <a:latin typeface="Corbel" pitchFamily="34" charset="0"/>
              </a:rPr>
              <a:t>we say that we have no sin, we deceive ourselves, and the truth is not in us. If we confess our sins, He is faithful and just to forgive us our sins and to cleanse us from all unrighteousness. If we say that we have not sinned, we make Him a liar, and His word is not in us.”</a:t>
            </a:r>
            <a:endParaRPr lang="en-US" sz="3200" b="1" i="1" dirty="0" smtClean="0">
              <a:latin typeface="Corbel" pitchFamily="34" charset="0"/>
            </a:endParaRPr>
          </a:p>
          <a:p>
            <a:pPr algn="ctr"/>
            <a:endParaRPr lang="en-US" sz="3200" b="1" i="1" dirty="0" smtClean="0">
              <a:latin typeface="Corbel" pitchFamily="34" charset="0"/>
            </a:endParaRPr>
          </a:p>
          <a:p>
            <a:r>
              <a:rPr lang="en-US" sz="2400" dirty="0" smtClean="0"/>
              <a:t>			1 John 1:8-10</a:t>
            </a:r>
          </a:p>
          <a:p>
            <a:pPr algn="ctr"/>
            <a:endParaRPr lang="en-US" sz="2400" i="1" dirty="0">
              <a:latin typeface="Corbe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Related image"/>
          <p:cNvPicPr>
            <a:picLocks noChangeAspect="1" noChangeArrowheads="1"/>
          </p:cNvPicPr>
          <p:nvPr/>
        </p:nvPicPr>
        <p:blipFill>
          <a:blip r:embed="rId2" cstate="print"/>
          <a:srcRect/>
          <a:stretch>
            <a:fillRect/>
          </a:stretch>
        </p:blipFill>
        <p:spPr bwMode="auto">
          <a:xfrm>
            <a:off x="-1" y="-661"/>
            <a:ext cx="12192001" cy="6858661"/>
          </a:xfrm>
          <a:prstGeom prst="rect">
            <a:avLst/>
          </a:prstGeom>
          <a:noFill/>
        </p:spPr>
      </p:pic>
      <p:sp>
        <p:nvSpPr>
          <p:cNvPr id="4" name="Rectangle 3"/>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Need to Forgive…</a:t>
            </a:r>
          </a:p>
        </p:txBody>
      </p:sp>
      <p:sp>
        <p:nvSpPr>
          <p:cNvPr id="5" name="TextBox 4"/>
          <p:cNvSpPr txBox="1"/>
          <p:nvPr/>
        </p:nvSpPr>
        <p:spPr>
          <a:xfrm>
            <a:off x="1021492" y="1435198"/>
            <a:ext cx="9803027" cy="3293209"/>
          </a:xfrm>
          <a:prstGeom prst="rect">
            <a:avLst/>
          </a:prstGeom>
          <a:noFill/>
        </p:spPr>
        <p:txBody>
          <a:bodyPr wrap="square" rtlCol="0">
            <a:spAutoFit/>
          </a:bodyPr>
          <a:lstStyle/>
          <a:p>
            <a:pPr algn="ctr"/>
            <a:r>
              <a:rPr lang="en-US" sz="3200" b="1" i="1" dirty="0" smtClean="0">
                <a:latin typeface="Corbel" pitchFamily="34" charset="0"/>
              </a:rPr>
              <a:t>“For </a:t>
            </a:r>
            <a:r>
              <a:rPr lang="en-US" sz="3200" b="1" i="1" dirty="0" smtClean="0">
                <a:latin typeface="Corbel" pitchFamily="34" charset="0"/>
              </a:rPr>
              <a:t>if you forgive men their trespasses, your heavenly Father will also forgive you. "But if you do not forgive men their trespasses, neither will your Father forgive your trespasses</a:t>
            </a:r>
            <a:r>
              <a:rPr lang="en-US" sz="3200" b="1" i="1" dirty="0" smtClean="0">
                <a:latin typeface="Corbel" pitchFamily="34" charset="0"/>
              </a:rPr>
              <a:t>.”</a:t>
            </a:r>
          </a:p>
          <a:p>
            <a:pPr algn="ctr"/>
            <a:endParaRPr lang="en-US" sz="3200" b="1" i="1" dirty="0" smtClean="0">
              <a:latin typeface="Corbel" pitchFamily="34" charset="0"/>
            </a:endParaRPr>
          </a:p>
          <a:p>
            <a:pPr algn="ctr"/>
            <a:r>
              <a:rPr lang="en-US" sz="2400" dirty="0" smtClean="0"/>
              <a:t>Matthew 6:14-15</a:t>
            </a:r>
          </a:p>
          <a:p>
            <a:pPr algn="ctr"/>
            <a:endParaRPr lang="en-US" sz="2400" i="1" dirty="0">
              <a:latin typeface="Corbe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birds free from cage"/>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Rectangle 2"/>
          <p:cNvSpPr/>
          <p:nvPr/>
        </p:nvSpPr>
        <p:spPr>
          <a:xfrm>
            <a:off x="787616" y="248848"/>
            <a:ext cx="4158318"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effectLst>
                  <a:outerShdw blurRad="88000" dist="50800" dir="5040000" algn="tl">
                    <a:schemeClr val="accent4">
                      <a:tint val="80000"/>
                      <a:satMod val="250000"/>
                      <a:alpha val="45000"/>
                    </a:schemeClr>
                  </a:outerShdw>
                </a:effectLst>
              </a:rPr>
              <a:t>Duty to Forgive…</a:t>
            </a:r>
          </a:p>
        </p:txBody>
      </p:sp>
      <p:sp>
        <p:nvSpPr>
          <p:cNvPr id="4" name="TextBox 3"/>
          <p:cNvSpPr txBox="1"/>
          <p:nvPr/>
        </p:nvSpPr>
        <p:spPr>
          <a:xfrm>
            <a:off x="5239265" y="3534032"/>
            <a:ext cx="6952735" cy="3046988"/>
          </a:xfrm>
          <a:prstGeom prst="rect">
            <a:avLst/>
          </a:prstGeom>
          <a:noFill/>
        </p:spPr>
        <p:txBody>
          <a:bodyPr wrap="square" rtlCol="0">
            <a:spAutoFit/>
          </a:bodyPr>
          <a:lstStyle/>
          <a:p>
            <a:pPr algn="ctr"/>
            <a:r>
              <a:rPr lang="en-US" sz="3200" b="1" i="1" dirty="0" smtClean="0">
                <a:latin typeface="Corbel" pitchFamily="34" charset="0"/>
              </a:rPr>
              <a:t>“Moreover if your brother sins against you, go and tell him his fault between you and him alone. If he hears you, </a:t>
            </a:r>
            <a:r>
              <a:rPr lang="en-US" sz="3200" b="1" i="1" dirty="0" smtClean="0">
                <a:latin typeface="Corbel" pitchFamily="34" charset="0"/>
              </a:rPr>
              <a:t>  you </a:t>
            </a:r>
            <a:r>
              <a:rPr lang="en-US" sz="3200" b="1" i="1" dirty="0" smtClean="0">
                <a:latin typeface="Corbel" pitchFamily="34" charset="0"/>
              </a:rPr>
              <a:t>have gained your </a:t>
            </a:r>
            <a:r>
              <a:rPr lang="en-US" sz="3200" b="1" i="1" dirty="0" smtClean="0">
                <a:latin typeface="Corbel" pitchFamily="34" charset="0"/>
              </a:rPr>
              <a:t>brother.”</a:t>
            </a:r>
          </a:p>
          <a:p>
            <a:pPr algn="ctr"/>
            <a:endParaRPr lang="en-US" sz="1600" b="1" i="1" dirty="0" smtClean="0">
              <a:latin typeface="Corbel" pitchFamily="34" charset="0"/>
            </a:endParaRPr>
          </a:p>
          <a:p>
            <a:pPr algn="ctr"/>
            <a:r>
              <a:rPr lang="en-US" sz="2400" dirty="0" smtClean="0"/>
              <a:t>Matthew 18:15</a:t>
            </a:r>
          </a:p>
          <a:p>
            <a:pPr algn="ctr"/>
            <a:endParaRPr lang="en-US" sz="2400" i="1" dirty="0">
              <a:latin typeface="Corbe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624</Words>
  <Application>Microsoft Office PowerPoint</Application>
  <PresentationFormat>Custom</PresentationFormat>
  <Paragraphs>66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Lenny</dc:creator>
  <cp:lastModifiedBy>Chapman</cp:lastModifiedBy>
  <cp:revision>128</cp:revision>
  <dcterms:created xsi:type="dcterms:W3CDTF">2016-09-07T01:24:21Z</dcterms:created>
  <dcterms:modified xsi:type="dcterms:W3CDTF">2016-11-25T03:14:34Z</dcterms:modified>
</cp:coreProperties>
</file>