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65" r:id="rId6"/>
    <p:sldId id="266" r:id="rId7"/>
    <p:sldId id="263"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6" r:id="rId22"/>
    <p:sldId id="284" r:id="rId23"/>
    <p:sldId id="285" r:id="rId24"/>
    <p:sldId id="283" r:id="rId25"/>
    <p:sldId id="280" r:id="rId26"/>
    <p:sldId id="281" r:id="rId27"/>
    <p:sldId id="282" r:id="rId28"/>
    <p:sldId id="259"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C02"/>
    <a:srgbClr val="FFA401"/>
    <a:srgbClr val="FF8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FB6EE2-3AB9-4F14-AD6E-C0BC3F162E3D}" type="datetimeFigureOut">
              <a:rPr lang="en-US" smtClean="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E29D4-0755-4C33-93E4-00AB46E9B71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CFB6EE2-3AB9-4F14-AD6E-C0BC3F162E3D}" type="datetimeFigureOut">
              <a:rPr lang="en-US" smtClean="0"/>
              <a:pPr/>
              <a:t>1/22/2017</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FEE29D4-0755-4C33-93E4-00AB46E9B71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6477000" cy="857250"/>
          </a:xfrm>
        </p:spPr>
        <p:txBody>
          <a:bodyPr>
            <a:noAutofit/>
          </a:bodyPr>
          <a:lstStyle/>
          <a:p>
            <a:r>
              <a:rPr lang="en-US" sz="3200" b="1" dirty="0">
                <a:solidFill>
                  <a:srgbClr val="C00000"/>
                </a:solidFill>
              </a:rPr>
              <a:t>SIGNIFIES THE OBJECT IS OF VALUE</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It is worth more than the whole world </a:t>
            </a:r>
            <a:r>
              <a:rPr lang="en-US" sz="2000" dirty="0"/>
              <a:t>(Mark 8:36-37)</a:t>
            </a:r>
            <a:endParaRPr lang="en-US" sz="2800" dirty="0"/>
          </a:p>
          <a:p>
            <a:r>
              <a:rPr lang="en-US" sz="2800" dirty="0"/>
              <a:t>It is worth so much, Jesus came to save it </a:t>
            </a:r>
            <a:r>
              <a:rPr lang="en-US" sz="2000" dirty="0"/>
              <a:t>(Mat. 1:21)</a:t>
            </a:r>
          </a:p>
          <a:p>
            <a:r>
              <a:rPr lang="en-US" sz="2800" dirty="0"/>
              <a:t>It is so precious, God gave His Son on behalf of it</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81000" y="361950"/>
            <a:ext cx="1531448" cy="838200"/>
          </a:xfrm>
          <a:prstGeom prst="rect">
            <a:avLst/>
          </a:prstGeom>
          <a:noFill/>
        </p:spPr>
      </p:pic>
      <p:sp>
        <p:nvSpPr>
          <p:cNvPr id="7" name="Rectangle 6"/>
          <p:cNvSpPr/>
          <p:nvPr/>
        </p:nvSpPr>
        <p:spPr>
          <a:xfrm>
            <a:off x="762000" y="3181350"/>
            <a:ext cx="7543800" cy="1969770"/>
          </a:xfrm>
          <a:prstGeom prst="rect">
            <a:avLst/>
          </a:prstGeom>
        </p:spPr>
        <p:txBody>
          <a:bodyPr wrap="square">
            <a:spAutoFit/>
          </a:bodyPr>
          <a:lstStyle/>
          <a:p>
            <a:pPr algn="ctr"/>
            <a:r>
              <a:rPr lang="en-US" sz="2800" b="1" i="1" dirty="0"/>
              <a:t>“For God so loved the world that He gave His only begotten Son, that whoever believes in Him should not perish but have everlasting life.”</a:t>
            </a:r>
          </a:p>
          <a:p>
            <a:pPr algn="ctr"/>
            <a:endParaRPr lang="en-US" sz="1400" b="1" i="1" dirty="0"/>
          </a:p>
          <a:p>
            <a:pPr algn="ctr"/>
            <a:r>
              <a:rPr lang="en-US" sz="2400" dirty="0"/>
              <a:t>John 3:16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6477000" cy="857250"/>
          </a:xfrm>
        </p:spPr>
        <p:txBody>
          <a:bodyPr>
            <a:noAutofit/>
          </a:bodyPr>
          <a:lstStyle/>
          <a:p>
            <a:r>
              <a:rPr lang="en-US" sz="3200" b="1" dirty="0">
                <a:solidFill>
                  <a:srgbClr val="C00000"/>
                </a:solidFill>
              </a:rPr>
              <a:t>SIGNIFIES THE OBJECT IS OF VALUE</a:t>
            </a:r>
          </a:p>
        </p:txBody>
      </p:sp>
      <p:sp>
        <p:nvSpPr>
          <p:cNvPr id="3" name="Content Placeholder 2"/>
          <p:cNvSpPr>
            <a:spLocks noGrp="1"/>
          </p:cNvSpPr>
          <p:nvPr>
            <p:ph idx="1"/>
          </p:nvPr>
        </p:nvSpPr>
        <p:spPr>
          <a:xfrm>
            <a:off x="304800" y="1428750"/>
            <a:ext cx="8839200" cy="3165873"/>
          </a:xfrm>
        </p:spPr>
        <p:txBody>
          <a:bodyPr>
            <a:normAutofit/>
          </a:bodyPr>
          <a:lstStyle/>
          <a:p>
            <a:r>
              <a:rPr lang="en-US" sz="2800" dirty="0"/>
              <a:t>It is worth more than the whole world </a:t>
            </a:r>
            <a:r>
              <a:rPr lang="en-US" sz="2000" dirty="0"/>
              <a:t>(Mark 8:36-37)</a:t>
            </a:r>
            <a:endParaRPr lang="en-US" sz="2800" dirty="0"/>
          </a:p>
          <a:p>
            <a:r>
              <a:rPr lang="en-US" sz="2800" dirty="0"/>
              <a:t>It is worth so much, Jesus came to save it </a:t>
            </a:r>
            <a:r>
              <a:rPr lang="en-US" sz="2000" dirty="0"/>
              <a:t>(Mat. 1:21)</a:t>
            </a:r>
          </a:p>
          <a:p>
            <a:r>
              <a:rPr lang="en-US" sz="2800" dirty="0"/>
              <a:t>It is so precious, God gave His Son on behalf of it </a:t>
            </a:r>
            <a:r>
              <a:rPr lang="en-US" sz="2000" dirty="0"/>
              <a:t>(John 3:16)</a:t>
            </a:r>
          </a:p>
          <a:p>
            <a:r>
              <a:rPr lang="en-US" sz="2800" dirty="0"/>
              <a:t>It is so valuable that Christ died for it</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81000" y="361950"/>
            <a:ext cx="1531448" cy="838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7315200" cy="857250"/>
          </a:xfrm>
        </p:spPr>
        <p:txBody>
          <a:bodyPr>
            <a:noAutofit/>
          </a:bodyPr>
          <a:lstStyle/>
          <a:p>
            <a:r>
              <a:rPr lang="en-US" sz="3200" b="1" dirty="0">
                <a:solidFill>
                  <a:srgbClr val="C00000"/>
                </a:solidFill>
              </a:rPr>
              <a:t>INDICATES THE OBJECT CAN BE DAMAGED</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This is true of the soul – it can be lost because of sin</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7" name="Rectangle 6"/>
          <p:cNvSpPr/>
          <p:nvPr/>
        </p:nvSpPr>
        <p:spPr>
          <a:xfrm>
            <a:off x="762000" y="2800350"/>
            <a:ext cx="7543800" cy="2185214"/>
          </a:xfrm>
          <a:prstGeom prst="rect">
            <a:avLst/>
          </a:prstGeom>
        </p:spPr>
        <p:txBody>
          <a:bodyPr wrap="square">
            <a:spAutoFit/>
          </a:bodyPr>
          <a:lstStyle/>
          <a:p>
            <a:pPr algn="ctr"/>
            <a:r>
              <a:rPr lang="en-US" sz="2800" b="1" i="1" dirty="0"/>
              <a:t>“Then Jesus said to them again, "I am going away, and you will seek Me, and will die in your sin. Where I go you cannot come.”</a:t>
            </a:r>
          </a:p>
          <a:p>
            <a:pPr algn="ctr"/>
            <a:endParaRPr lang="en-US" sz="2800" b="1" i="1" dirty="0"/>
          </a:p>
          <a:p>
            <a:pPr algn="ctr"/>
            <a:r>
              <a:rPr lang="en-US" sz="2400" dirty="0"/>
              <a:t>John 8:21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7315200" cy="857250"/>
          </a:xfrm>
        </p:spPr>
        <p:txBody>
          <a:bodyPr>
            <a:noAutofit/>
          </a:bodyPr>
          <a:lstStyle/>
          <a:p>
            <a:r>
              <a:rPr lang="en-US" sz="3200" b="1" dirty="0">
                <a:solidFill>
                  <a:srgbClr val="C00000"/>
                </a:solidFill>
              </a:rPr>
              <a:t>INDICATES THE OBJECT CAN BE DAMAGED</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This is true of the soul – it can be lost because of sin</a:t>
            </a:r>
          </a:p>
          <a:p>
            <a:r>
              <a:rPr lang="en-US" sz="2800" dirty="0"/>
              <a:t>The majority </a:t>
            </a:r>
            <a:r>
              <a:rPr lang="en-US" sz="2800" u="sng" dirty="0"/>
              <a:t>will</a:t>
            </a:r>
            <a:r>
              <a:rPr lang="en-US" sz="2800" dirty="0"/>
              <a:t> be lost</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7" name="Rectangle 6"/>
          <p:cNvSpPr/>
          <p:nvPr/>
        </p:nvSpPr>
        <p:spPr>
          <a:xfrm>
            <a:off x="762000" y="2800350"/>
            <a:ext cx="7696200" cy="2246769"/>
          </a:xfrm>
          <a:prstGeom prst="rect">
            <a:avLst/>
          </a:prstGeom>
        </p:spPr>
        <p:txBody>
          <a:bodyPr wrap="square">
            <a:spAutoFit/>
          </a:bodyPr>
          <a:lstStyle/>
          <a:p>
            <a:pPr algn="ctr"/>
            <a:r>
              <a:rPr lang="en-US" sz="2400" b="1" i="1" dirty="0"/>
              <a:t>“Enter by the narrow gate; for wide is the gate and broad is the way that leads to destruction, and there are many who go in by it. Because narrow is the gate and difficult is the way which leads to life, and there are few who find it.”</a:t>
            </a:r>
          </a:p>
          <a:p>
            <a:pPr algn="ctr"/>
            <a:endParaRPr lang="en-US" sz="2000" b="1" i="1" dirty="0"/>
          </a:p>
          <a:p>
            <a:pPr algn="ctr"/>
            <a:r>
              <a:rPr lang="en-US" sz="2000" dirty="0"/>
              <a:t>Matthew 7:13-14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4876800" cy="857250"/>
          </a:xfrm>
        </p:spPr>
        <p:txBody>
          <a:bodyPr>
            <a:noAutofit/>
          </a:bodyPr>
          <a:lstStyle/>
          <a:p>
            <a:r>
              <a:rPr lang="en-US" sz="3200" b="1" dirty="0">
                <a:solidFill>
                  <a:srgbClr val="C00000"/>
                </a:solidFill>
              </a:rPr>
              <a:t>ARE WORDS OF CAUTION</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Should be cautious in handling the word of God</a:t>
            </a:r>
          </a:p>
          <a:p>
            <a:r>
              <a:rPr lang="en-US" sz="2800" dirty="0"/>
              <a:t>Should be cautious in believing teachers and preachers</a:t>
            </a:r>
          </a:p>
          <a:p>
            <a:r>
              <a:rPr lang="en-US" sz="2800" dirty="0"/>
              <a:t>Certainly need to be cautious in our living</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228600" y="895350"/>
            <a:ext cx="8610600" cy="3429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a:ln>
                  <a:noFill/>
                </a:ln>
                <a:solidFill>
                  <a:schemeClr val="tx1"/>
                </a:solidFill>
                <a:effectLst/>
                <a:uLnTx/>
                <a:uFillTx/>
                <a:latin typeface="Franklin Gothic Medium" pitchFamily="34" charset="0"/>
                <a:ea typeface="+mj-ea"/>
                <a:cs typeface="+mj-cs"/>
              </a:rPr>
              <a:t>In Spite of the</a:t>
            </a:r>
            <a:r>
              <a:rPr kumimoji="0" lang="en-US" sz="4800" b="1" i="0" u="none" strike="noStrike" kern="1200" cap="none" spc="0" normalizeH="0" noProof="0" dirty="0">
                <a:ln>
                  <a:noFill/>
                </a:ln>
                <a:solidFill>
                  <a:schemeClr val="tx1"/>
                </a:solidFill>
                <a:effectLst/>
                <a:uLnTx/>
                <a:uFillTx/>
                <a:latin typeface="Franklin Gothic Medium" pitchFamily="34" charset="0"/>
                <a:ea typeface="+mj-ea"/>
                <a:cs typeface="+mj-cs"/>
              </a:rPr>
              <a:t> Value of the Soul, many people are indifferent towards it…</a:t>
            </a:r>
            <a:endParaRPr kumimoji="0" lang="en-US" sz="4000" b="1" i="0" u="none" strike="noStrike" kern="1200" cap="none" spc="0" normalizeH="0" baseline="0" noProof="0" dirty="0">
              <a:ln>
                <a:noFill/>
              </a:ln>
              <a:solidFill>
                <a:schemeClr val="tx1"/>
              </a:solidFill>
              <a:effectLst/>
              <a:uLnTx/>
              <a:uFillTx/>
              <a:latin typeface="Franklin Gothic Medium" pitchFamily="34" charset="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7086600" cy="857250"/>
          </a:xfrm>
        </p:spPr>
        <p:txBody>
          <a:bodyPr>
            <a:noAutofit/>
          </a:bodyPr>
          <a:lstStyle/>
          <a:p>
            <a:r>
              <a:rPr lang="en-US" sz="3200" b="1" dirty="0"/>
              <a:t>Dept. of Psychology at Vassar College </a:t>
            </a:r>
          </a:p>
        </p:txBody>
      </p:sp>
      <p:sp>
        <p:nvSpPr>
          <p:cNvPr id="3" name="Content Placeholder 2"/>
          <p:cNvSpPr>
            <a:spLocks noGrp="1"/>
          </p:cNvSpPr>
          <p:nvPr>
            <p:ph idx="1"/>
          </p:nvPr>
        </p:nvSpPr>
        <p:spPr>
          <a:xfrm>
            <a:off x="304800" y="1428750"/>
            <a:ext cx="8382000" cy="3165873"/>
          </a:xfrm>
        </p:spPr>
        <p:txBody>
          <a:bodyPr>
            <a:normAutofit/>
          </a:bodyPr>
          <a:lstStyle/>
          <a:p>
            <a:pPr>
              <a:buFontTx/>
              <a:buChar char="-"/>
            </a:pPr>
            <a:r>
              <a:rPr lang="en-US" sz="2800" b="1" dirty="0">
                <a:solidFill>
                  <a:schemeClr val="tx2"/>
                </a:solidFill>
              </a:rPr>
              <a:t>From your experience, what would you say are the most important things to you? </a:t>
            </a:r>
          </a:p>
          <a:p>
            <a:pPr marL="342900" lvl="2" indent="-342900">
              <a:buFontTx/>
              <a:buChar char="-"/>
            </a:pPr>
            <a:r>
              <a:rPr lang="en-US" sz="2800" dirty="0">
                <a:solidFill>
                  <a:schemeClr val="tx2"/>
                </a:solidFill>
              </a:rPr>
              <a:t>What sort of things mean most to you?</a:t>
            </a:r>
          </a:p>
          <a:p>
            <a:pPr marL="342900" lvl="2" indent="-342900">
              <a:buFontTx/>
              <a:buChar char="-"/>
            </a:pPr>
            <a:r>
              <a:rPr lang="en-US" sz="2800" dirty="0">
                <a:solidFill>
                  <a:schemeClr val="tx2"/>
                </a:solidFill>
              </a:rPr>
              <a:t>What things are you most interested in?</a:t>
            </a:r>
          </a:p>
          <a:p>
            <a:pPr marL="342900" lvl="2" indent="-342900">
              <a:buFontTx/>
              <a:buChar char="-"/>
            </a:pPr>
            <a:r>
              <a:rPr lang="en-US" sz="2800" dirty="0">
                <a:solidFill>
                  <a:schemeClr val="tx2"/>
                </a:solidFill>
              </a:rPr>
              <a:t>What things do you care about most?</a:t>
            </a:r>
          </a:p>
          <a:p>
            <a:pPr marL="342900" lvl="2" indent="-342900">
              <a:buFontTx/>
              <a:buChar char="-"/>
            </a:pPr>
            <a:endParaRPr lang="en-US" sz="2800" dirty="0"/>
          </a:p>
          <a:p>
            <a:pPr>
              <a:buFontTx/>
              <a:buChar char="-"/>
            </a:pPr>
            <a:endParaRPr lang="en-US" sz="2400" dirty="0"/>
          </a:p>
          <a:p>
            <a:endParaRPr lang="en-US" sz="2800" dirty="0"/>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7086600" cy="857250"/>
          </a:xfrm>
        </p:spPr>
        <p:txBody>
          <a:bodyPr>
            <a:noAutofit/>
          </a:bodyPr>
          <a:lstStyle/>
          <a:p>
            <a:r>
              <a:rPr lang="en-US" sz="3200" b="1" dirty="0"/>
              <a:t>Dept. of Psychology at Vassar College </a:t>
            </a:r>
          </a:p>
        </p:txBody>
      </p:sp>
      <p:sp>
        <p:nvSpPr>
          <p:cNvPr id="3" name="Content Placeholder 2"/>
          <p:cNvSpPr>
            <a:spLocks noGrp="1"/>
          </p:cNvSpPr>
          <p:nvPr>
            <p:ph idx="1"/>
          </p:nvPr>
        </p:nvSpPr>
        <p:spPr>
          <a:xfrm>
            <a:off x="304800" y="1428750"/>
            <a:ext cx="8382000" cy="3165873"/>
          </a:xfrm>
        </p:spPr>
        <p:txBody>
          <a:bodyPr>
            <a:normAutofit/>
          </a:bodyPr>
          <a:lstStyle/>
          <a:p>
            <a:pPr>
              <a:buFontTx/>
              <a:buChar char="-"/>
            </a:pPr>
            <a:r>
              <a:rPr lang="en-US" sz="2800" dirty="0">
                <a:solidFill>
                  <a:schemeClr val="tx2"/>
                </a:solidFill>
              </a:rPr>
              <a:t>From your experience, what would you say are the most important things to you? </a:t>
            </a:r>
          </a:p>
          <a:p>
            <a:pPr marL="342900" lvl="2" indent="-342900">
              <a:buFontTx/>
              <a:buChar char="-"/>
            </a:pPr>
            <a:r>
              <a:rPr lang="en-US" sz="2800" b="1" dirty="0">
                <a:solidFill>
                  <a:schemeClr val="tx2"/>
                </a:solidFill>
              </a:rPr>
              <a:t>What sort of things mean most to you?</a:t>
            </a:r>
          </a:p>
          <a:p>
            <a:pPr marL="342900" lvl="2" indent="-342900">
              <a:buFontTx/>
              <a:buChar char="-"/>
            </a:pPr>
            <a:r>
              <a:rPr lang="en-US" sz="2800" dirty="0">
                <a:solidFill>
                  <a:schemeClr val="tx2"/>
                </a:solidFill>
              </a:rPr>
              <a:t>What things are you most interested in?</a:t>
            </a:r>
          </a:p>
          <a:p>
            <a:pPr marL="342900" lvl="2" indent="-342900">
              <a:buFontTx/>
              <a:buChar char="-"/>
            </a:pPr>
            <a:r>
              <a:rPr lang="en-US" sz="2800" dirty="0">
                <a:solidFill>
                  <a:schemeClr val="tx2"/>
                </a:solidFill>
              </a:rPr>
              <a:t>What things do you care about most?</a:t>
            </a:r>
          </a:p>
          <a:p>
            <a:pPr marL="342900" lvl="2" indent="-342900">
              <a:buFontTx/>
              <a:buChar char="-"/>
            </a:pPr>
            <a:endParaRPr lang="en-US" sz="2800" dirty="0"/>
          </a:p>
          <a:p>
            <a:pPr>
              <a:buFontTx/>
              <a:buChar char="-"/>
            </a:pPr>
            <a:endParaRPr lang="en-US" sz="2400" dirty="0"/>
          </a:p>
          <a:p>
            <a:endParaRPr lang="en-US" sz="2800" dirty="0"/>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7086600" cy="857250"/>
          </a:xfrm>
        </p:spPr>
        <p:txBody>
          <a:bodyPr>
            <a:noAutofit/>
          </a:bodyPr>
          <a:lstStyle/>
          <a:p>
            <a:r>
              <a:rPr lang="en-US" sz="3200" b="1" dirty="0"/>
              <a:t>Dept. of Psychology at Vassar College </a:t>
            </a:r>
          </a:p>
        </p:txBody>
      </p:sp>
      <p:sp>
        <p:nvSpPr>
          <p:cNvPr id="3" name="Content Placeholder 2"/>
          <p:cNvSpPr>
            <a:spLocks noGrp="1"/>
          </p:cNvSpPr>
          <p:nvPr>
            <p:ph idx="1"/>
          </p:nvPr>
        </p:nvSpPr>
        <p:spPr>
          <a:xfrm>
            <a:off x="304800" y="1428750"/>
            <a:ext cx="8382000" cy="3165873"/>
          </a:xfrm>
        </p:spPr>
        <p:txBody>
          <a:bodyPr>
            <a:normAutofit/>
          </a:bodyPr>
          <a:lstStyle/>
          <a:p>
            <a:pPr>
              <a:buFontTx/>
              <a:buChar char="-"/>
            </a:pPr>
            <a:r>
              <a:rPr lang="en-US" sz="2800" dirty="0">
                <a:solidFill>
                  <a:schemeClr val="tx2"/>
                </a:solidFill>
              </a:rPr>
              <a:t>From your experience, what would you say are the most important things to you? </a:t>
            </a:r>
          </a:p>
          <a:p>
            <a:pPr marL="342900" lvl="2" indent="-342900">
              <a:buFontTx/>
              <a:buChar char="-"/>
            </a:pPr>
            <a:r>
              <a:rPr lang="en-US" sz="2800" dirty="0">
                <a:solidFill>
                  <a:schemeClr val="tx2"/>
                </a:solidFill>
              </a:rPr>
              <a:t>What sort of things mean most to you?</a:t>
            </a:r>
          </a:p>
          <a:p>
            <a:pPr marL="342900" lvl="2" indent="-342900">
              <a:buFontTx/>
              <a:buChar char="-"/>
            </a:pPr>
            <a:r>
              <a:rPr lang="en-US" sz="2800" b="1" dirty="0">
                <a:solidFill>
                  <a:schemeClr val="tx2"/>
                </a:solidFill>
              </a:rPr>
              <a:t>What things are you most interested in?</a:t>
            </a:r>
          </a:p>
          <a:p>
            <a:pPr marL="342900" lvl="2" indent="-342900">
              <a:buFontTx/>
              <a:buChar char="-"/>
            </a:pPr>
            <a:r>
              <a:rPr lang="en-US" sz="2800" dirty="0">
                <a:solidFill>
                  <a:schemeClr val="tx2"/>
                </a:solidFill>
              </a:rPr>
              <a:t>What things do you care about most?</a:t>
            </a:r>
          </a:p>
          <a:p>
            <a:pPr marL="342900" lvl="2" indent="-342900">
              <a:buFontTx/>
              <a:buChar char="-"/>
            </a:pPr>
            <a:endParaRPr lang="en-US" sz="2800" dirty="0"/>
          </a:p>
          <a:p>
            <a:pPr>
              <a:buFontTx/>
              <a:buChar char="-"/>
            </a:pPr>
            <a:endParaRPr lang="en-US" sz="2400" dirty="0"/>
          </a:p>
          <a:p>
            <a:endParaRPr lang="en-US" sz="2800" dirty="0"/>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7086600" cy="857250"/>
          </a:xfrm>
        </p:spPr>
        <p:txBody>
          <a:bodyPr>
            <a:noAutofit/>
          </a:bodyPr>
          <a:lstStyle/>
          <a:p>
            <a:r>
              <a:rPr lang="en-US" sz="3200" b="1" dirty="0"/>
              <a:t>Dept. of Psychology at Vassar College </a:t>
            </a:r>
          </a:p>
        </p:txBody>
      </p:sp>
      <p:sp>
        <p:nvSpPr>
          <p:cNvPr id="3" name="Content Placeholder 2"/>
          <p:cNvSpPr>
            <a:spLocks noGrp="1"/>
          </p:cNvSpPr>
          <p:nvPr>
            <p:ph idx="1"/>
          </p:nvPr>
        </p:nvSpPr>
        <p:spPr>
          <a:xfrm>
            <a:off x="304800" y="1428750"/>
            <a:ext cx="8382000" cy="3165873"/>
          </a:xfrm>
        </p:spPr>
        <p:txBody>
          <a:bodyPr>
            <a:normAutofit/>
          </a:bodyPr>
          <a:lstStyle/>
          <a:p>
            <a:pPr>
              <a:buFontTx/>
              <a:buChar char="-"/>
            </a:pPr>
            <a:r>
              <a:rPr lang="en-US" sz="2800" dirty="0">
                <a:solidFill>
                  <a:schemeClr val="tx2"/>
                </a:solidFill>
              </a:rPr>
              <a:t>From your experience, what would you say are the most important things to you? </a:t>
            </a:r>
          </a:p>
          <a:p>
            <a:pPr marL="342900" lvl="2" indent="-342900">
              <a:buFontTx/>
              <a:buChar char="-"/>
            </a:pPr>
            <a:r>
              <a:rPr lang="en-US" sz="2800" dirty="0">
                <a:solidFill>
                  <a:schemeClr val="tx2"/>
                </a:solidFill>
              </a:rPr>
              <a:t>What sort of things mean most to you?</a:t>
            </a:r>
          </a:p>
          <a:p>
            <a:pPr marL="342900" lvl="2" indent="-342900">
              <a:buFontTx/>
              <a:buChar char="-"/>
            </a:pPr>
            <a:r>
              <a:rPr lang="en-US" sz="2800" dirty="0">
                <a:solidFill>
                  <a:schemeClr val="tx2"/>
                </a:solidFill>
              </a:rPr>
              <a:t>What things are you most interested in?</a:t>
            </a:r>
          </a:p>
          <a:p>
            <a:pPr marL="342900" lvl="2" indent="-342900">
              <a:buFontTx/>
              <a:buChar char="-"/>
            </a:pPr>
            <a:r>
              <a:rPr lang="en-US" sz="2800" b="1" dirty="0">
                <a:solidFill>
                  <a:schemeClr val="tx2"/>
                </a:solidFill>
              </a:rPr>
              <a:t>What things do you care about most?</a:t>
            </a:r>
          </a:p>
          <a:p>
            <a:pPr marL="342900" lvl="2" indent="-342900">
              <a:buFontTx/>
              <a:buChar char="-"/>
            </a:pPr>
            <a:endParaRPr lang="en-US" sz="2800" dirty="0"/>
          </a:p>
          <a:p>
            <a:pPr>
              <a:buFontTx/>
              <a:buChar char="-"/>
            </a:pPr>
            <a:endParaRPr lang="en-US" sz="2400" dirty="0"/>
          </a:p>
          <a:p>
            <a:endParaRPr lang="en-US" sz="2800" dirty="0"/>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andle With Care"/>
          <p:cNvPicPr>
            <a:picLocks noChangeAspect="1" noChangeArrowheads="1"/>
          </p:cNvPicPr>
          <p:nvPr/>
        </p:nvPicPr>
        <p:blipFill>
          <a:blip r:embed="rId2" cstate="print"/>
          <a:srcRect/>
          <a:stretch>
            <a:fillRect/>
          </a:stretch>
        </p:blipFill>
        <p:spPr bwMode="auto">
          <a:xfrm>
            <a:off x="914400" y="590550"/>
            <a:ext cx="6943725" cy="380047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3" name="Title 1"/>
          <p:cNvSpPr txBox="1">
            <a:spLocks/>
          </p:cNvSpPr>
          <p:nvPr/>
        </p:nvSpPr>
        <p:spPr>
          <a:xfrm>
            <a:off x="1752600" y="361950"/>
            <a:ext cx="7086600" cy="85725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a:ln>
                  <a:noFill/>
                </a:ln>
                <a:solidFill>
                  <a:schemeClr val="tx1"/>
                </a:solidFill>
                <a:effectLst/>
                <a:uLnTx/>
                <a:uFillTx/>
                <a:latin typeface="+mj-lt"/>
                <a:ea typeface="+mj-ea"/>
                <a:cs typeface="+mj-cs"/>
              </a:rPr>
              <a:t>Dept. of Psychology at Vassar College </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057400" y="1200150"/>
            <a:ext cx="5867400" cy="3893374"/>
          </a:xfrm>
          <a:prstGeom prst="rect">
            <a:avLst/>
          </a:prstGeom>
        </p:spPr>
        <p:txBody>
          <a:bodyPr wrap="square">
            <a:spAutoFit/>
          </a:bodyPr>
          <a:lstStyle/>
          <a:p>
            <a:pPr lvl="0" algn="ctr" fontAlgn="base">
              <a:spcBef>
                <a:spcPct val="0"/>
              </a:spcBef>
              <a:spcAft>
                <a:spcPct val="0"/>
              </a:spcAft>
            </a:pPr>
            <a:r>
              <a:rPr lang="en-US" sz="2400" b="1" u="sng" dirty="0">
                <a:solidFill>
                  <a:schemeClr val="tx2"/>
                </a:solidFill>
                <a:ea typeface="Times New Roman" pitchFamily="18" charset="0"/>
                <a:cs typeface="Arial" pitchFamily="34" charset="0"/>
              </a:rPr>
              <a:t>Here are some of the Results:</a:t>
            </a:r>
          </a:p>
          <a:p>
            <a:pPr lvl="0" algn="ctr" fontAlgn="base">
              <a:spcBef>
                <a:spcPct val="0"/>
              </a:spcBef>
              <a:spcAft>
                <a:spcPct val="0"/>
              </a:spcAft>
            </a:pPr>
            <a:endParaRPr lang="en-US" sz="1000" b="1"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56% stated Economic Security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46% stated Home and Family Life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25% stated Liberty and Freedom</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13% stated World Peace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10% stated Education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8% stated Religion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4% stated Decency and Morality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2% stated Being a Good Citizen</a:t>
            </a:r>
            <a:endParaRPr lang="en-US" sz="2400" dirty="0">
              <a:solidFill>
                <a:prstClr val="black"/>
              </a:solidFill>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3" name="Title 1"/>
          <p:cNvSpPr txBox="1">
            <a:spLocks/>
          </p:cNvSpPr>
          <p:nvPr/>
        </p:nvSpPr>
        <p:spPr>
          <a:xfrm>
            <a:off x="1752600" y="361950"/>
            <a:ext cx="7086600" cy="85725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a:ln>
                  <a:noFill/>
                </a:ln>
                <a:solidFill>
                  <a:schemeClr val="tx1"/>
                </a:solidFill>
                <a:effectLst/>
                <a:uLnTx/>
                <a:uFillTx/>
                <a:latin typeface="+mj-lt"/>
                <a:ea typeface="+mj-ea"/>
                <a:cs typeface="+mj-cs"/>
              </a:rPr>
              <a:t>Dept. of Psychology at Vassar College </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057400" y="1200150"/>
            <a:ext cx="5867400" cy="3893374"/>
          </a:xfrm>
          <a:prstGeom prst="rect">
            <a:avLst/>
          </a:prstGeom>
        </p:spPr>
        <p:txBody>
          <a:bodyPr wrap="square">
            <a:spAutoFit/>
          </a:bodyPr>
          <a:lstStyle/>
          <a:p>
            <a:pPr lvl="0" algn="ctr" fontAlgn="base">
              <a:spcBef>
                <a:spcPct val="0"/>
              </a:spcBef>
              <a:spcAft>
                <a:spcPct val="0"/>
              </a:spcAft>
            </a:pPr>
            <a:r>
              <a:rPr lang="en-US" sz="2400" b="1" u="sng" dirty="0">
                <a:solidFill>
                  <a:schemeClr val="tx2"/>
                </a:solidFill>
                <a:ea typeface="Times New Roman" pitchFamily="18" charset="0"/>
                <a:cs typeface="Arial" pitchFamily="34" charset="0"/>
              </a:rPr>
              <a:t>Here are some of the Results:</a:t>
            </a:r>
          </a:p>
          <a:p>
            <a:pPr lvl="0" algn="ctr" fontAlgn="base">
              <a:spcBef>
                <a:spcPct val="0"/>
              </a:spcBef>
              <a:spcAft>
                <a:spcPct val="0"/>
              </a:spcAft>
            </a:pPr>
            <a:endParaRPr lang="en-US" sz="1000" b="1"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56% stated Economic Security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46% stated Home and Family Life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25% stated Liberty and Freedom</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13% stated World Peace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10% stated Education</a:t>
            </a:r>
          </a:p>
          <a:p>
            <a:pPr lvl="0" eaLnBrk="0" fontAlgn="base" hangingPunct="0">
              <a:spcBef>
                <a:spcPct val="0"/>
              </a:spcBef>
              <a:spcAft>
                <a:spcPct val="0"/>
              </a:spcAft>
            </a:pPr>
            <a:endParaRPr lang="en-US" sz="300" i="1" dirty="0">
              <a:solidFill>
                <a:prstClr val="black"/>
              </a:solidFill>
              <a:cs typeface="Arial" pitchFamily="34" charset="0"/>
            </a:endParaRPr>
          </a:p>
          <a:p>
            <a:pPr lvl="0" eaLnBrk="0" fontAlgn="base" hangingPunct="0">
              <a:spcBef>
                <a:spcPct val="0"/>
              </a:spcBef>
              <a:spcAft>
                <a:spcPct val="0"/>
              </a:spcAft>
            </a:pPr>
            <a:r>
              <a:rPr lang="en-US" sz="2400" i="1" dirty="0">
                <a:solidFill>
                  <a:prstClr val="black"/>
                </a:solidFill>
                <a:ea typeface="Times New Roman" pitchFamily="18" charset="0"/>
                <a:cs typeface="Arial" pitchFamily="34" charset="0"/>
              </a:rPr>
              <a:t>  </a:t>
            </a:r>
            <a:r>
              <a:rPr lang="en-US" sz="2400" b="1" dirty="0">
                <a:solidFill>
                  <a:prstClr val="black"/>
                </a:solidFill>
                <a:ea typeface="Times New Roman" pitchFamily="18" charset="0"/>
                <a:cs typeface="Arial" pitchFamily="34" charset="0"/>
              </a:rPr>
              <a:t>8% stated Religion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4% stated Decency and Morality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2% stated Being a Good Citizen</a:t>
            </a:r>
            <a:endParaRPr lang="en-US" sz="2400" dirty="0">
              <a:solidFill>
                <a:prstClr val="black"/>
              </a:solidFill>
              <a:cs typeface="Arial" pitchFamily="34" charset="0"/>
            </a:endParaRPr>
          </a:p>
        </p:txBody>
      </p:sp>
    </p:spTree>
    <p:extLst>
      <p:ext uri="{BB962C8B-B14F-4D97-AF65-F5344CB8AC3E}">
        <p14:creationId xmlns:p14="http://schemas.microsoft.com/office/powerpoint/2010/main" val="1940986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3" name="Title 1"/>
          <p:cNvSpPr txBox="1">
            <a:spLocks/>
          </p:cNvSpPr>
          <p:nvPr/>
        </p:nvSpPr>
        <p:spPr>
          <a:xfrm>
            <a:off x="1752600" y="361950"/>
            <a:ext cx="7086600" cy="85725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a:ln>
                  <a:noFill/>
                </a:ln>
                <a:solidFill>
                  <a:schemeClr val="tx1"/>
                </a:solidFill>
                <a:effectLst/>
                <a:uLnTx/>
                <a:uFillTx/>
                <a:latin typeface="+mj-lt"/>
                <a:ea typeface="+mj-ea"/>
                <a:cs typeface="+mj-cs"/>
              </a:rPr>
              <a:t>Dept. of Psychology at Vassar College </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057400" y="1200150"/>
            <a:ext cx="5867400" cy="3893374"/>
          </a:xfrm>
          <a:prstGeom prst="rect">
            <a:avLst/>
          </a:prstGeom>
        </p:spPr>
        <p:txBody>
          <a:bodyPr wrap="square">
            <a:spAutoFit/>
          </a:bodyPr>
          <a:lstStyle/>
          <a:p>
            <a:pPr lvl="0" algn="ctr" fontAlgn="base">
              <a:spcBef>
                <a:spcPct val="0"/>
              </a:spcBef>
              <a:spcAft>
                <a:spcPct val="0"/>
              </a:spcAft>
            </a:pPr>
            <a:r>
              <a:rPr lang="en-US" sz="2400" b="1" u="sng" dirty="0">
                <a:solidFill>
                  <a:schemeClr val="tx2"/>
                </a:solidFill>
                <a:ea typeface="Times New Roman" pitchFamily="18" charset="0"/>
                <a:cs typeface="Arial" pitchFamily="34" charset="0"/>
              </a:rPr>
              <a:t>Here are some of the Results:</a:t>
            </a:r>
          </a:p>
          <a:p>
            <a:pPr lvl="0" algn="ctr" fontAlgn="base">
              <a:spcBef>
                <a:spcPct val="0"/>
              </a:spcBef>
              <a:spcAft>
                <a:spcPct val="0"/>
              </a:spcAft>
            </a:pPr>
            <a:endParaRPr lang="en-US" sz="1000" b="1"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56% stated Economic Security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46% stated Home and Family Life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25% stated Liberty and Freedom</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13% stated World Peace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10% stated Education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a:t>
            </a:r>
            <a:r>
              <a:rPr lang="en-US" sz="2400" b="1" dirty="0">
                <a:solidFill>
                  <a:prstClr val="black"/>
                </a:solidFill>
                <a:ea typeface="Times New Roman" pitchFamily="18" charset="0"/>
                <a:cs typeface="Arial" pitchFamily="34" charset="0"/>
              </a:rPr>
              <a:t>8% stated Religion</a:t>
            </a:r>
          </a:p>
          <a:p>
            <a:pPr lvl="0" eaLnBrk="0" fontAlgn="base" hangingPunct="0">
              <a:spcBef>
                <a:spcPct val="0"/>
              </a:spcBef>
              <a:spcAft>
                <a:spcPct val="0"/>
              </a:spcAft>
            </a:pPr>
            <a:endParaRPr lang="en-US" sz="300" b="1" dirty="0">
              <a:solidFill>
                <a:prstClr val="black"/>
              </a:solidFill>
              <a:cs typeface="Arial" pitchFamily="34" charset="0"/>
            </a:endParaRPr>
          </a:p>
          <a:p>
            <a:pPr lvl="0" eaLnBrk="0" fontAlgn="base" hangingPunct="0">
              <a:spcBef>
                <a:spcPct val="0"/>
              </a:spcBef>
              <a:spcAft>
                <a:spcPct val="0"/>
              </a:spcAft>
            </a:pPr>
            <a:r>
              <a:rPr lang="en-US" sz="2400" b="1" dirty="0">
                <a:solidFill>
                  <a:prstClr val="black"/>
                </a:solidFill>
                <a:ea typeface="Times New Roman" pitchFamily="18" charset="0"/>
                <a:cs typeface="Arial" pitchFamily="34" charset="0"/>
              </a:rPr>
              <a:t>  4% stated Decency and Morality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2% stated Being a Good Citizen</a:t>
            </a:r>
            <a:endParaRPr lang="en-US" sz="2400" dirty="0">
              <a:solidFill>
                <a:prstClr val="black"/>
              </a:solidFill>
              <a:cs typeface="Arial" pitchFamily="34" charset="0"/>
            </a:endParaRPr>
          </a:p>
        </p:txBody>
      </p:sp>
    </p:spTree>
    <p:extLst>
      <p:ext uri="{BB962C8B-B14F-4D97-AF65-F5344CB8AC3E}">
        <p14:creationId xmlns:p14="http://schemas.microsoft.com/office/powerpoint/2010/main" val="115616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3" name="Title 1"/>
          <p:cNvSpPr txBox="1">
            <a:spLocks/>
          </p:cNvSpPr>
          <p:nvPr/>
        </p:nvSpPr>
        <p:spPr>
          <a:xfrm>
            <a:off x="1752600" y="361950"/>
            <a:ext cx="7086600" cy="85725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a:ln>
                  <a:noFill/>
                </a:ln>
                <a:solidFill>
                  <a:schemeClr val="tx1"/>
                </a:solidFill>
                <a:effectLst/>
                <a:uLnTx/>
                <a:uFillTx/>
                <a:latin typeface="+mj-lt"/>
                <a:ea typeface="+mj-ea"/>
                <a:cs typeface="+mj-cs"/>
              </a:rPr>
              <a:t>Dept. of Psychology at Vassar College </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057400" y="1200150"/>
            <a:ext cx="5867400" cy="3893374"/>
          </a:xfrm>
          <a:prstGeom prst="rect">
            <a:avLst/>
          </a:prstGeom>
        </p:spPr>
        <p:txBody>
          <a:bodyPr wrap="square">
            <a:spAutoFit/>
          </a:bodyPr>
          <a:lstStyle/>
          <a:p>
            <a:pPr lvl="0" algn="ctr" fontAlgn="base">
              <a:spcBef>
                <a:spcPct val="0"/>
              </a:spcBef>
              <a:spcAft>
                <a:spcPct val="0"/>
              </a:spcAft>
            </a:pPr>
            <a:r>
              <a:rPr lang="en-US" sz="2400" b="1" u="sng" dirty="0">
                <a:solidFill>
                  <a:schemeClr val="tx2"/>
                </a:solidFill>
                <a:ea typeface="Times New Roman" pitchFamily="18" charset="0"/>
                <a:cs typeface="Arial" pitchFamily="34" charset="0"/>
              </a:rPr>
              <a:t>Here are some of the Results:</a:t>
            </a:r>
          </a:p>
          <a:p>
            <a:pPr lvl="0" algn="ctr" fontAlgn="base">
              <a:spcBef>
                <a:spcPct val="0"/>
              </a:spcBef>
              <a:spcAft>
                <a:spcPct val="0"/>
              </a:spcAft>
            </a:pPr>
            <a:endParaRPr lang="en-US" sz="1000" b="1"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56% stated Economic Security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46% stated Home and Family Life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25% stated Liberty and Freedom</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13% stated World Peace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10% stated Education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a:t>
            </a:r>
            <a:r>
              <a:rPr lang="en-US" sz="2400" b="1" dirty="0">
                <a:solidFill>
                  <a:prstClr val="black"/>
                </a:solidFill>
                <a:ea typeface="Times New Roman" pitchFamily="18" charset="0"/>
                <a:cs typeface="Arial" pitchFamily="34" charset="0"/>
              </a:rPr>
              <a:t>8% stated Religion</a:t>
            </a:r>
          </a:p>
          <a:p>
            <a:pPr lvl="0" eaLnBrk="0" fontAlgn="base" hangingPunct="0">
              <a:spcBef>
                <a:spcPct val="0"/>
              </a:spcBef>
              <a:spcAft>
                <a:spcPct val="0"/>
              </a:spcAft>
            </a:pPr>
            <a:endParaRPr lang="en-US" sz="300" b="1" dirty="0">
              <a:solidFill>
                <a:prstClr val="black"/>
              </a:solidFill>
              <a:cs typeface="Arial" pitchFamily="34" charset="0"/>
            </a:endParaRPr>
          </a:p>
          <a:p>
            <a:pPr lvl="0" eaLnBrk="0" fontAlgn="base" hangingPunct="0">
              <a:spcBef>
                <a:spcPct val="0"/>
              </a:spcBef>
              <a:spcAft>
                <a:spcPct val="0"/>
              </a:spcAft>
            </a:pPr>
            <a:r>
              <a:rPr lang="en-US" sz="2400" b="1" dirty="0">
                <a:solidFill>
                  <a:prstClr val="black"/>
                </a:solidFill>
                <a:ea typeface="Times New Roman" pitchFamily="18" charset="0"/>
                <a:cs typeface="Arial" pitchFamily="34" charset="0"/>
              </a:rPr>
              <a:t>  4% stated Decency and Morality</a:t>
            </a:r>
          </a:p>
          <a:p>
            <a:pPr lvl="0" eaLnBrk="0" fontAlgn="base" hangingPunct="0">
              <a:spcBef>
                <a:spcPct val="0"/>
              </a:spcBef>
              <a:spcAft>
                <a:spcPct val="0"/>
              </a:spcAft>
            </a:pPr>
            <a:endParaRPr lang="en-US" sz="300" b="1" dirty="0">
              <a:solidFill>
                <a:prstClr val="black"/>
              </a:solidFill>
              <a:cs typeface="Arial" pitchFamily="34" charset="0"/>
            </a:endParaRPr>
          </a:p>
          <a:p>
            <a:pPr lvl="0" eaLnBrk="0" fontAlgn="base" hangingPunct="0">
              <a:spcBef>
                <a:spcPct val="0"/>
              </a:spcBef>
              <a:spcAft>
                <a:spcPct val="0"/>
              </a:spcAft>
            </a:pPr>
            <a:r>
              <a:rPr lang="en-US" sz="2400" b="1" dirty="0">
                <a:solidFill>
                  <a:prstClr val="black"/>
                </a:solidFill>
                <a:ea typeface="Times New Roman" pitchFamily="18" charset="0"/>
                <a:cs typeface="Arial" pitchFamily="34" charset="0"/>
              </a:rPr>
              <a:t>  2% stated Being a Good Citizen</a:t>
            </a:r>
            <a:endParaRPr lang="en-US" sz="2400" b="1" dirty="0">
              <a:solidFill>
                <a:prstClr val="black"/>
              </a:solidFill>
              <a:cs typeface="Arial" pitchFamily="34" charset="0"/>
            </a:endParaRPr>
          </a:p>
        </p:txBody>
      </p:sp>
    </p:spTree>
    <p:extLst>
      <p:ext uri="{BB962C8B-B14F-4D97-AF65-F5344CB8AC3E}">
        <p14:creationId xmlns:p14="http://schemas.microsoft.com/office/powerpoint/2010/main" val="2231297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
        <p:nvSpPr>
          <p:cNvPr id="3" name="Title 1"/>
          <p:cNvSpPr txBox="1">
            <a:spLocks/>
          </p:cNvSpPr>
          <p:nvPr/>
        </p:nvSpPr>
        <p:spPr>
          <a:xfrm>
            <a:off x="1752600" y="361950"/>
            <a:ext cx="7086600" cy="85725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a:ln>
                  <a:noFill/>
                </a:ln>
                <a:solidFill>
                  <a:schemeClr val="tx1"/>
                </a:solidFill>
                <a:effectLst/>
                <a:uLnTx/>
                <a:uFillTx/>
                <a:latin typeface="+mj-lt"/>
                <a:ea typeface="+mj-ea"/>
                <a:cs typeface="+mj-cs"/>
              </a:rPr>
              <a:t>Dept. of Psychology at Vassar College </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057400" y="1200150"/>
            <a:ext cx="5867400" cy="3893374"/>
          </a:xfrm>
          <a:prstGeom prst="rect">
            <a:avLst/>
          </a:prstGeom>
        </p:spPr>
        <p:txBody>
          <a:bodyPr wrap="square">
            <a:spAutoFit/>
          </a:bodyPr>
          <a:lstStyle/>
          <a:p>
            <a:pPr lvl="0" algn="ctr" fontAlgn="base">
              <a:spcBef>
                <a:spcPct val="0"/>
              </a:spcBef>
              <a:spcAft>
                <a:spcPct val="0"/>
              </a:spcAft>
            </a:pPr>
            <a:r>
              <a:rPr lang="en-US" sz="2400" b="1" u="sng" dirty="0">
                <a:solidFill>
                  <a:schemeClr val="tx2"/>
                </a:solidFill>
                <a:ea typeface="Times New Roman" pitchFamily="18" charset="0"/>
                <a:cs typeface="Arial" pitchFamily="34" charset="0"/>
              </a:rPr>
              <a:t>Here are some of the Results:</a:t>
            </a:r>
          </a:p>
          <a:p>
            <a:pPr lvl="0" algn="ctr" fontAlgn="base">
              <a:spcBef>
                <a:spcPct val="0"/>
              </a:spcBef>
              <a:spcAft>
                <a:spcPct val="0"/>
              </a:spcAft>
            </a:pPr>
            <a:endParaRPr lang="en-US" sz="1000" b="1"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56% stated Economic Security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46% stated Home and Family Life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25% stated Liberty and Freedom</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13% stated World Peace</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10% stated Education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8% stated Religion</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4% stated Decency and Morality</a:t>
            </a:r>
          </a:p>
          <a:p>
            <a:pPr lvl="0" eaLnBrk="0" fontAlgn="base" hangingPunct="0">
              <a:spcBef>
                <a:spcPct val="0"/>
              </a:spcBef>
              <a:spcAft>
                <a:spcPct val="0"/>
              </a:spcAft>
            </a:pPr>
            <a:endParaRPr lang="en-US" sz="300" dirty="0">
              <a:solidFill>
                <a:prstClr val="black"/>
              </a:solidFill>
              <a:cs typeface="Arial" pitchFamily="34" charset="0"/>
            </a:endParaRPr>
          </a:p>
          <a:p>
            <a:pPr lvl="0" eaLnBrk="0" fontAlgn="base" hangingPunct="0">
              <a:spcBef>
                <a:spcPct val="0"/>
              </a:spcBef>
              <a:spcAft>
                <a:spcPct val="0"/>
              </a:spcAft>
            </a:pPr>
            <a:r>
              <a:rPr lang="en-US" sz="2400" dirty="0">
                <a:solidFill>
                  <a:prstClr val="black"/>
                </a:solidFill>
                <a:ea typeface="Times New Roman" pitchFamily="18" charset="0"/>
                <a:cs typeface="Arial" pitchFamily="34" charset="0"/>
              </a:rPr>
              <a:t>  2% stated Being a Good Citizen</a:t>
            </a:r>
            <a:endParaRPr lang="en-US" sz="2400" dirty="0">
              <a:solidFill>
                <a:prstClr val="black"/>
              </a:solidFill>
              <a:cs typeface="Arial" pitchFamily="34" charset="0"/>
            </a:endParaRPr>
          </a:p>
        </p:txBody>
      </p:sp>
      <p:sp>
        <p:nvSpPr>
          <p:cNvPr id="7" name="Rounded Rectangle 6"/>
          <p:cNvSpPr/>
          <p:nvPr/>
        </p:nvSpPr>
        <p:spPr>
          <a:xfrm>
            <a:off x="1219200" y="1733550"/>
            <a:ext cx="6858000" cy="3276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t>“And He said to them, "Take heed and beware of covetousness, for one's life does not consist in the abundance of the </a:t>
            </a:r>
          </a:p>
          <a:p>
            <a:pPr algn="ctr"/>
            <a:r>
              <a:rPr lang="en-US" sz="2800" b="1" i="1" dirty="0"/>
              <a:t>things he possesses.”</a:t>
            </a:r>
          </a:p>
          <a:p>
            <a:pPr algn="ctr"/>
            <a:endParaRPr lang="en-US" sz="2800" dirty="0"/>
          </a:p>
          <a:p>
            <a:pPr algn="ctr"/>
            <a:r>
              <a:rPr lang="en-US" sz="2400" dirty="0"/>
              <a:t>Luke 12:15</a:t>
            </a:r>
          </a:p>
        </p:txBody>
      </p:sp>
    </p:spTree>
    <p:extLst>
      <p:ext uri="{BB962C8B-B14F-4D97-AF65-F5344CB8AC3E}">
        <p14:creationId xmlns:p14="http://schemas.microsoft.com/office/powerpoint/2010/main" val="359836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6858000" cy="857250"/>
          </a:xfrm>
        </p:spPr>
        <p:txBody>
          <a:bodyPr>
            <a:noAutofit/>
          </a:bodyPr>
          <a:lstStyle/>
          <a:p>
            <a:r>
              <a:rPr lang="en-US" sz="3200" b="1" dirty="0">
                <a:solidFill>
                  <a:srgbClr val="C00000"/>
                </a:solidFill>
              </a:rPr>
              <a:t>WE LOOK TO JESUS AS OUR EXAMPLE</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Was about his Father’s business </a:t>
            </a:r>
            <a:r>
              <a:rPr lang="en-US" sz="2000" dirty="0"/>
              <a:t>(Luke 2:49)</a:t>
            </a:r>
            <a:endParaRPr lang="en-US" sz="2800" dirty="0"/>
          </a:p>
          <a:p>
            <a:r>
              <a:rPr lang="en-US" sz="2800" dirty="0"/>
              <a:t>Was baptized to fulfill all righteousness </a:t>
            </a:r>
            <a:r>
              <a:rPr lang="en-US" sz="2000" dirty="0"/>
              <a:t>(Mat. 3:13-17)</a:t>
            </a:r>
            <a:endParaRPr lang="en-US" sz="2800" dirty="0"/>
          </a:p>
          <a:p>
            <a:r>
              <a:rPr lang="en-US" sz="2800" dirty="0"/>
              <a:t>It was his custom to worship </a:t>
            </a:r>
            <a:r>
              <a:rPr lang="en-US" sz="2000" dirty="0"/>
              <a:t>(Luke 4:16)</a:t>
            </a:r>
          </a:p>
          <a:p>
            <a:r>
              <a:rPr lang="en-US" sz="2800" dirty="0"/>
              <a:t>He prayed </a:t>
            </a:r>
            <a:r>
              <a:rPr lang="en-US" sz="2000" dirty="0"/>
              <a:t>(Luke 6:12)</a:t>
            </a:r>
          </a:p>
          <a:p>
            <a:r>
              <a:rPr lang="en-US" sz="2800" dirty="0"/>
              <a:t>Was tempted in all points like us- did not sin </a:t>
            </a:r>
            <a:r>
              <a:rPr lang="en-US" sz="2000" dirty="0"/>
              <a:t>(Heb. 4:15)</a:t>
            </a:r>
          </a:p>
          <a:p>
            <a:endParaRPr lang="en-US" sz="2800" dirty="0"/>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6858000" cy="857250"/>
          </a:xfrm>
        </p:spPr>
        <p:txBody>
          <a:bodyPr>
            <a:noAutofit/>
          </a:bodyPr>
          <a:lstStyle/>
          <a:p>
            <a:r>
              <a:rPr lang="en-US" sz="3200" b="1" dirty="0">
                <a:solidFill>
                  <a:srgbClr val="C00000"/>
                </a:solidFill>
              </a:rPr>
              <a:t>WE LOOK TO JESUS AS OUR EXAMPLE</a:t>
            </a:r>
          </a:p>
        </p:txBody>
      </p:sp>
      <p:sp>
        <p:nvSpPr>
          <p:cNvPr id="3" name="Content Placeholder 2"/>
          <p:cNvSpPr>
            <a:spLocks noGrp="1"/>
          </p:cNvSpPr>
          <p:nvPr>
            <p:ph idx="1"/>
          </p:nvPr>
        </p:nvSpPr>
        <p:spPr>
          <a:xfrm>
            <a:off x="304800" y="1428750"/>
            <a:ext cx="8382000" cy="3581400"/>
          </a:xfrm>
        </p:spPr>
        <p:txBody>
          <a:bodyPr>
            <a:normAutofit/>
          </a:bodyPr>
          <a:lstStyle/>
          <a:p>
            <a:r>
              <a:rPr lang="en-US" sz="2800" dirty="0"/>
              <a:t>No matter what our problem is, Jesus faced it </a:t>
            </a:r>
            <a:r>
              <a:rPr lang="en-US" sz="2000" dirty="0"/>
              <a:t>(Heb. 4:15)</a:t>
            </a:r>
            <a:endParaRPr lang="en-US" sz="2800" dirty="0"/>
          </a:p>
          <a:p>
            <a:pPr>
              <a:buNone/>
            </a:pPr>
            <a:r>
              <a:rPr lang="en-US" sz="2400" dirty="0"/>
              <a:t>	- Physical suffering </a:t>
            </a:r>
            <a:r>
              <a:rPr lang="en-US" sz="1800" dirty="0"/>
              <a:t>(Mat. 27)</a:t>
            </a:r>
          </a:p>
          <a:p>
            <a:pPr>
              <a:buNone/>
            </a:pPr>
            <a:r>
              <a:rPr lang="en-US" sz="1800" dirty="0"/>
              <a:t>	</a:t>
            </a:r>
            <a:r>
              <a:rPr lang="en-US" sz="2400" dirty="0"/>
              <a:t>- If your heart bleeds </a:t>
            </a:r>
            <a:r>
              <a:rPr lang="en-US" sz="1800" dirty="0"/>
              <a:t>(John 11:35)</a:t>
            </a:r>
          </a:p>
          <a:p>
            <a:pPr>
              <a:buNone/>
            </a:pPr>
            <a:r>
              <a:rPr lang="en-US" sz="1800" dirty="0"/>
              <a:t>	</a:t>
            </a:r>
            <a:r>
              <a:rPr lang="en-US" sz="2400" dirty="0"/>
              <a:t>- If you have no financial security </a:t>
            </a:r>
            <a:r>
              <a:rPr lang="en-US" sz="1800" dirty="0"/>
              <a:t>(Mat. 8:20)</a:t>
            </a:r>
          </a:p>
          <a:p>
            <a:pPr>
              <a:buNone/>
            </a:pPr>
            <a:r>
              <a:rPr lang="en-US" sz="1800" dirty="0"/>
              <a:t>	</a:t>
            </a:r>
            <a:r>
              <a:rPr lang="en-US" sz="2400" dirty="0"/>
              <a:t>- Have friends forsaken you </a:t>
            </a:r>
            <a:r>
              <a:rPr lang="en-US" sz="1800" dirty="0"/>
              <a:t>(Mat. 26:56)</a:t>
            </a:r>
          </a:p>
          <a:p>
            <a:pPr>
              <a:buNone/>
            </a:pPr>
            <a:r>
              <a:rPr lang="en-US" sz="1800" dirty="0"/>
              <a:t>	</a:t>
            </a:r>
            <a:r>
              <a:rPr lang="en-US" sz="2400" dirty="0"/>
              <a:t>- Facing the opposition </a:t>
            </a:r>
            <a:r>
              <a:rPr lang="en-US" sz="1800" dirty="0"/>
              <a:t>(Mat. 23)</a:t>
            </a:r>
          </a:p>
          <a:p>
            <a:pPr>
              <a:buNone/>
            </a:pPr>
            <a:r>
              <a:rPr lang="en-US" sz="1800" dirty="0"/>
              <a:t>	</a:t>
            </a:r>
            <a:r>
              <a:rPr lang="en-US" sz="2400" dirty="0"/>
              <a:t>- Have enemies misrepresented you </a:t>
            </a:r>
            <a:r>
              <a:rPr lang="en-US" sz="1800" dirty="0"/>
              <a:t>(Mat. 26:60)</a:t>
            </a:r>
          </a:p>
          <a:p>
            <a:pPr>
              <a:buNone/>
            </a:pPr>
            <a:r>
              <a:rPr lang="en-US" sz="1800" dirty="0"/>
              <a:t>	</a:t>
            </a:r>
          </a:p>
          <a:p>
            <a:pPr>
              <a:buNone/>
            </a:pPr>
            <a:endParaRPr lang="en-US" sz="2800" dirty="0"/>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04800" y="361950"/>
            <a:ext cx="1531448" cy="8382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andle With Care"/>
          <p:cNvPicPr>
            <a:picLocks noChangeAspect="1" noChangeArrowheads="1"/>
          </p:cNvPicPr>
          <p:nvPr/>
        </p:nvPicPr>
        <p:blipFill>
          <a:blip r:embed="rId2" cstate="print"/>
          <a:srcRect/>
          <a:stretch>
            <a:fillRect/>
          </a:stretch>
        </p:blipFill>
        <p:spPr bwMode="auto">
          <a:xfrm>
            <a:off x="914400" y="590550"/>
            <a:ext cx="6943725" cy="380047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8" name="Picture 8" descr="Image result for returned packages because of damage"/>
          <p:cNvPicPr>
            <a:picLocks noChangeAspect="1" noChangeArrowheads="1"/>
          </p:cNvPicPr>
          <p:nvPr/>
        </p:nvPicPr>
        <p:blipFill>
          <a:blip r:embed="rId2" cstate="print"/>
          <a:srcRect/>
          <a:stretch>
            <a:fillRect/>
          </a:stretch>
        </p:blipFill>
        <p:spPr bwMode="auto">
          <a:xfrm>
            <a:off x="2057400" y="438150"/>
            <a:ext cx="4419600" cy="2581276"/>
          </a:xfrm>
          <a:prstGeom prst="rect">
            <a:avLst/>
          </a:prstGeom>
          <a:noFill/>
        </p:spPr>
      </p:pic>
      <p:pic>
        <p:nvPicPr>
          <p:cNvPr id="30726" name="Picture 6" descr="Related image"/>
          <p:cNvPicPr>
            <a:picLocks noChangeAspect="1" noChangeArrowheads="1"/>
          </p:cNvPicPr>
          <p:nvPr/>
        </p:nvPicPr>
        <p:blipFill>
          <a:blip r:embed="rId3" cstate="print"/>
          <a:srcRect/>
          <a:stretch>
            <a:fillRect/>
          </a:stretch>
        </p:blipFill>
        <p:spPr bwMode="auto">
          <a:xfrm>
            <a:off x="228600" y="1581150"/>
            <a:ext cx="2990850" cy="2743201"/>
          </a:xfrm>
          <a:prstGeom prst="rect">
            <a:avLst/>
          </a:prstGeom>
          <a:noFill/>
        </p:spPr>
      </p:pic>
      <p:pic>
        <p:nvPicPr>
          <p:cNvPr id="30724" name="Picture 4" descr="Related image"/>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562600" y="1352550"/>
            <a:ext cx="2914650" cy="3248026"/>
          </a:xfrm>
          <a:prstGeom prst="rect">
            <a:avLst/>
          </a:prstGeom>
          <a:noFill/>
        </p:spPr>
      </p:pic>
      <p:sp>
        <p:nvSpPr>
          <p:cNvPr id="6" name="Title 4"/>
          <p:cNvSpPr txBox="1">
            <a:spLocks/>
          </p:cNvSpPr>
          <p:nvPr/>
        </p:nvSpPr>
        <p:spPr>
          <a:xfrm>
            <a:off x="533400" y="3790950"/>
            <a:ext cx="7848600" cy="12954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Franklin Gothic Medium" pitchFamily="34" charset="0"/>
                <a:ea typeface="+mj-ea"/>
                <a:cs typeface="+mj-cs"/>
              </a:rPr>
              <a:t>Do you think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tx1"/>
                </a:solidFill>
                <a:effectLst/>
                <a:uLnTx/>
                <a:uFillTx/>
                <a:latin typeface="Franklin Gothic Medium" pitchFamily="34" charset="0"/>
                <a:ea typeface="+mj-ea"/>
                <a:cs typeface="+mj-cs"/>
              </a:rPr>
              <a:t>the manufacturer packaged these this way?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out of the box broken"/>
          <p:cNvPicPr>
            <a:picLocks noChangeAspect="1" noChangeArrowheads="1"/>
          </p:cNvPicPr>
          <p:nvPr/>
        </p:nvPicPr>
        <p:blipFill>
          <a:blip r:embed="rId2" cstate="print"/>
          <a:srcRect/>
          <a:stretch>
            <a:fillRect/>
          </a:stretch>
        </p:blipFill>
        <p:spPr bwMode="auto">
          <a:xfrm>
            <a:off x="2293741" y="1"/>
            <a:ext cx="6850259" cy="5143500"/>
          </a:xfrm>
          <a:prstGeom prst="rect">
            <a:avLst/>
          </a:prstGeom>
          <a:noFill/>
        </p:spPr>
      </p:pic>
      <p:sp>
        <p:nvSpPr>
          <p:cNvPr id="5" name="Title 4"/>
          <p:cNvSpPr>
            <a:spLocks noGrp="1"/>
          </p:cNvSpPr>
          <p:nvPr>
            <p:ph type="title"/>
          </p:nvPr>
        </p:nvSpPr>
        <p:spPr>
          <a:xfrm>
            <a:off x="76200" y="209550"/>
            <a:ext cx="2286000" cy="4419600"/>
          </a:xfrm>
        </p:spPr>
        <p:txBody>
          <a:bodyPr>
            <a:normAutofit/>
          </a:bodyPr>
          <a:lstStyle/>
          <a:p>
            <a:r>
              <a:rPr lang="en-US" sz="3200" b="1" dirty="0">
                <a:latin typeface="Franklin Gothic Medium" pitchFamily="34" charset="0"/>
              </a:rPr>
              <a:t>Do you think they were put in the box broken?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andle With Care"/>
          <p:cNvPicPr>
            <a:picLocks noChangeAspect="1" noChangeArrowheads="1"/>
          </p:cNvPicPr>
          <p:nvPr/>
        </p:nvPicPr>
        <p:blipFill>
          <a:blip r:embed="rId2" cstate="print"/>
          <a:srcRect/>
          <a:stretch>
            <a:fillRect/>
          </a:stretch>
        </p:blipFill>
        <p:spPr bwMode="auto">
          <a:xfrm>
            <a:off x="2362200" y="285750"/>
            <a:ext cx="4038600" cy="2210428"/>
          </a:xfrm>
          <a:prstGeom prst="rect">
            <a:avLst/>
          </a:prstGeom>
          <a:noFill/>
        </p:spPr>
      </p:pic>
      <p:sp>
        <p:nvSpPr>
          <p:cNvPr id="3" name="Rectangle 2"/>
          <p:cNvSpPr/>
          <p:nvPr/>
        </p:nvSpPr>
        <p:spPr>
          <a:xfrm>
            <a:off x="838200" y="2800350"/>
            <a:ext cx="7239000" cy="1815882"/>
          </a:xfrm>
          <a:prstGeom prst="rect">
            <a:avLst/>
          </a:prstGeom>
        </p:spPr>
        <p:txBody>
          <a:bodyPr wrap="square">
            <a:spAutoFit/>
          </a:bodyPr>
          <a:lstStyle/>
          <a:p>
            <a:pPr algn="ctr"/>
            <a:r>
              <a:rPr lang="en-US" sz="2800" b="1" i="1" dirty="0"/>
              <a:t>“And so it was, as her soul was departing </a:t>
            </a:r>
          </a:p>
          <a:p>
            <a:pPr algn="ctr"/>
            <a:r>
              <a:rPr lang="en-US" sz="2800" b="1" i="1" dirty="0"/>
              <a:t>(for she died)...”</a:t>
            </a:r>
          </a:p>
          <a:p>
            <a:pPr algn="ctr"/>
            <a:endParaRPr lang="en-US" sz="2800" b="1" i="1" dirty="0"/>
          </a:p>
          <a:p>
            <a:pPr algn="ctr"/>
            <a:r>
              <a:rPr lang="en-US" sz="2400" dirty="0"/>
              <a:t>Genesis 35:18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andle With Care"/>
          <p:cNvPicPr>
            <a:picLocks noChangeAspect="1" noChangeArrowheads="1"/>
          </p:cNvPicPr>
          <p:nvPr/>
        </p:nvPicPr>
        <p:blipFill>
          <a:blip r:embed="rId2" cstate="print"/>
          <a:srcRect/>
          <a:stretch>
            <a:fillRect/>
          </a:stretch>
        </p:blipFill>
        <p:spPr bwMode="auto">
          <a:xfrm>
            <a:off x="2362200" y="285750"/>
            <a:ext cx="4038600" cy="2210428"/>
          </a:xfrm>
          <a:prstGeom prst="rect">
            <a:avLst/>
          </a:prstGeom>
          <a:noFill/>
        </p:spPr>
      </p:pic>
      <p:sp>
        <p:nvSpPr>
          <p:cNvPr id="3" name="Rectangle 2"/>
          <p:cNvSpPr/>
          <p:nvPr/>
        </p:nvSpPr>
        <p:spPr>
          <a:xfrm>
            <a:off x="762000" y="2800350"/>
            <a:ext cx="7543800" cy="1754326"/>
          </a:xfrm>
          <a:prstGeom prst="rect">
            <a:avLst/>
          </a:prstGeom>
        </p:spPr>
        <p:txBody>
          <a:bodyPr wrap="square">
            <a:spAutoFit/>
          </a:bodyPr>
          <a:lstStyle/>
          <a:p>
            <a:pPr algn="ctr"/>
            <a:r>
              <a:rPr lang="en-US" sz="2800" b="1" i="1" dirty="0"/>
              <a:t>“Then the dust will return to the earth as it was, And the spirit will return to God who gave it.”</a:t>
            </a:r>
          </a:p>
          <a:p>
            <a:pPr algn="ctr"/>
            <a:endParaRPr lang="en-US" sz="2800" b="1" i="1" dirty="0"/>
          </a:p>
          <a:p>
            <a:pPr algn="ctr"/>
            <a:r>
              <a:rPr lang="en-US" sz="2400" dirty="0"/>
              <a:t>Ecclesiastes 12:7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Image result for handle with care"/>
          <p:cNvPicPr>
            <a:picLocks noChangeAspect="1" noChangeArrowheads="1"/>
          </p:cNvPicPr>
          <p:nvPr/>
        </p:nvPicPr>
        <p:blipFill>
          <a:blip r:embed="rId2" cstate="print"/>
          <a:srcRect/>
          <a:stretch>
            <a:fillRect/>
          </a:stretch>
        </p:blipFill>
        <p:spPr bwMode="auto">
          <a:xfrm>
            <a:off x="2667000" y="2495550"/>
            <a:ext cx="3628571" cy="1371600"/>
          </a:xfrm>
          <a:prstGeom prst="rect">
            <a:avLst/>
          </a:prstGeom>
          <a:noFill/>
        </p:spPr>
      </p:pic>
      <p:sp>
        <p:nvSpPr>
          <p:cNvPr id="3" name="Title 4"/>
          <p:cNvSpPr txBox="1">
            <a:spLocks/>
          </p:cNvSpPr>
          <p:nvPr/>
        </p:nvSpPr>
        <p:spPr>
          <a:xfrm>
            <a:off x="533400" y="895350"/>
            <a:ext cx="7848600" cy="1295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a:ln>
                  <a:noFill/>
                </a:ln>
                <a:solidFill>
                  <a:schemeClr val="tx1"/>
                </a:solidFill>
                <a:effectLst/>
                <a:uLnTx/>
                <a:uFillTx/>
                <a:latin typeface="Franklin Gothic Medium" pitchFamily="34" charset="0"/>
                <a:ea typeface="+mj-ea"/>
                <a:cs typeface="+mj-cs"/>
              </a:rPr>
              <a:t>THE SOUL IS TOO PRECIOUS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Franklin Gothic Medium" pitchFamily="34" charset="0"/>
                <a:ea typeface="+mj-ea"/>
                <a:cs typeface="+mj-cs"/>
              </a:rPr>
              <a:t>to neglect the watchwords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6477000" cy="857250"/>
          </a:xfrm>
        </p:spPr>
        <p:txBody>
          <a:bodyPr>
            <a:noAutofit/>
          </a:bodyPr>
          <a:lstStyle/>
          <a:p>
            <a:r>
              <a:rPr lang="en-US" sz="3200" b="1" dirty="0">
                <a:solidFill>
                  <a:srgbClr val="C00000"/>
                </a:solidFill>
              </a:rPr>
              <a:t>SIGNIFIES THE OBJECT IS OF VALUE</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It is worth more than the whole world</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81000" y="361950"/>
            <a:ext cx="1531448" cy="838200"/>
          </a:xfrm>
          <a:prstGeom prst="rect">
            <a:avLst/>
          </a:prstGeom>
          <a:noFill/>
        </p:spPr>
      </p:pic>
      <p:sp>
        <p:nvSpPr>
          <p:cNvPr id="7" name="Rectangle 6"/>
          <p:cNvSpPr/>
          <p:nvPr/>
        </p:nvSpPr>
        <p:spPr>
          <a:xfrm>
            <a:off x="762000" y="2800350"/>
            <a:ext cx="7543800" cy="2185214"/>
          </a:xfrm>
          <a:prstGeom prst="rect">
            <a:avLst/>
          </a:prstGeom>
        </p:spPr>
        <p:txBody>
          <a:bodyPr wrap="square">
            <a:spAutoFit/>
          </a:bodyPr>
          <a:lstStyle/>
          <a:p>
            <a:pPr algn="ctr"/>
            <a:r>
              <a:rPr lang="en-US" sz="2800" b="1" i="1" dirty="0"/>
              <a:t>“For what will it profit a man if he gains the whole world, and loses his own soul? Or what will a man give in exchange for his soul?”</a:t>
            </a:r>
          </a:p>
          <a:p>
            <a:pPr algn="ctr"/>
            <a:endParaRPr lang="en-US" sz="2800" b="1" i="1" dirty="0"/>
          </a:p>
          <a:p>
            <a:pPr algn="ctr"/>
            <a:r>
              <a:rPr lang="en-US" sz="2400" dirty="0"/>
              <a:t>Mark 8:36-37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61950"/>
            <a:ext cx="6477000" cy="857250"/>
          </a:xfrm>
        </p:spPr>
        <p:txBody>
          <a:bodyPr>
            <a:noAutofit/>
          </a:bodyPr>
          <a:lstStyle/>
          <a:p>
            <a:r>
              <a:rPr lang="en-US" sz="3200" b="1" dirty="0">
                <a:solidFill>
                  <a:srgbClr val="C00000"/>
                </a:solidFill>
              </a:rPr>
              <a:t>SIGNIFIES THE OBJECT IS OF VALUE</a:t>
            </a:r>
          </a:p>
        </p:txBody>
      </p:sp>
      <p:sp>
        <p:nvSpPr>
          <p:cNvPr id="3" name="Content Placeholder 2"/>
          <p:cNvSpPr>
            <a:spLocks noGrp="1"/>
          </p:cNvSpPr>
          <p:nvPr>
            <p:ph idx="1"/>
          </p:nvPr>
        </p:nvSpPr>
        <p:spPr>
          <a:xfrm>
            <a:off x="304800" y="1428750"/>
            <a:ext cx="8382000" cy="3165873"/>
          </a:xfrm>
        </p:spPr>
        <p:txBody>
          <a:bodyPr>
            <a:normAutofit/>
          </a:bodyPr>
          <a:lstStyle/>
          <a:p>
            <a:r>
              <a:rPr lang="en-US" sz="2800" dirty="0"/>
              <a:t>It is worth more than the whole world </a:t>
            </a:r>
            <a:r>
              <a:rPr lang="en-US" sz="2000" dirty="0"/>
              <a:t>(Mark 8:36-37)</a:t>
            </a:r>
            <a:endParaRPr lang="en-US" sz="2800" dirty="0"/>
          </a:p>
          <a:p>
            <a:r>
              <a:rPr lang="en-US" sz="2800" dirty="0"/>
              <a:t>It is worth so much, Jesus came to save it</a:t>
            </a:r>
          </a:p>
        </p:txBody>
      </p:sp>
      <p:pic>
        <p:nvPicPr>
          <p:cNvPr id="6" name="Picture 2" descr="Image result for Handle With Care"/>
          <p:cNvPicPr>
            <a:picLocks noChangeAspect="1" noChangeArrowheads="1"/>
          </p:cNvPicPr>
          <p:nvPr/>
        </p:nvPicPr>
        <p:blipFill>
          <a:blip r:embed="rId2" cstate="print"/>
          <a:srcRect/>
          <a:stretch>
            <a:fillRect/>
          </a:stretch>
        </p:blipFill>
        <p:spPr bwMode="auto">
          <a:xfrm>
            <a:off x="381000" y="361950"/>
            <a:ext cx="1531448" cy="838200"/>
          </a:xfrm>
          <a:prstGeom prst="rect">
            <a:avLst/>
          </a:prstGeom>
          <a:noFill/>
        </p:spPr>
      </p:pic>
      <p:sp>
        <p:nvSpPr>
          <p:cNvPr id="7" name="Rectangle 6"/>
          <p:cNvSpPr/>
          <p:nvPr/>
        </p:nvSpPr>
        <p:spPr>
          <a:xfrm>
            <a:off x="762000" y="2800350"/>
            <a:ext cx="7543800" cy="2185214"/>
          </a:xfrm>
          <a:prstGeom prst="rect">
            <a:avLst/>
          </a:prstGeom>
        </p:spPr>
        <p:txBody>
          <a:bodyPr wrap="square">
            <a:spAutoFit/>
          </a:bodyPr>
          <a:lstStyle/>
          <a:p>
            <a:pPr algn="ctr"/>
            <a:r>
              <a:rPr lang="en-US" sz="2800" b="1" i="1" dirty="0"/>
              <a:t>“And she will bring forth a Son, and you shall call His name JESUS, for He will save His people from their sins.”</a:t>
            </a:r>
          </a:p>
          <a:p>
            <a:pPr algn="ctr"/>
            <a:endParaRPr lang="en-US" sz="2800" b="1" i="1" dirty="0"/>
          </a:p>
          <a:p>
            <a:pPr algn="ctr"/>
            <a:r>
              <a:rPr lang="en-US" sz="2400" dirty="0"/>
              <a:t>Matthew 1:21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1110</Words>
  <Application>Microsoft Office PowerPoint</Application>
  <PresentationFormat>On-screen Show (16:9)</PresentationFormat>
  <Paragraphs>184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Franklin Gothic Medium</vt:lpstr>
      <vt:lpstr>Times New Roman</vt:lpstr>
      <vt:lpstr>Office Theme</vt:lpstr>
      <vt:lpstr>PowerPoint Presentation</vt:lpstr>
      <vt:lpstr>PowerPoint Presentation</vt:lpstr>
      <vt:lpstr>PowerPoint Presentation</vt:lpstr>
      <vt:lpstr>Do you think they were put in the box broken?</vt:lpstr>
      <vt:lpstr>PowerPoint Presentation</vt:lpstr>
      <vt:lpstr>PowerPoint Presentation</vt:lpstr>
      <vt:lpstr>PowerPoint Presentation</vt:lpstr>
      <vt:lpstr>SIGNIFIES THE OBJECT IS OF VALUE</vt:lpstr>
      <vt:lpstr>SIGNIFIES THE OBJECT IS OF VALUE</vt:lpstr>
      <vt:lpstr>SIGNIFIES THE OBJECT IS OF VALUE</vt:lpstr>
      <vt:lpstr>SIGNIFIES THE OBJECT IS OF VALUE</vt:lpstr>
      <vt:lpstr>INDICATES THE OBJECT CAN BE DAMAGED</vt:lpstr>
      <vt:lpstr>INDICATES THE OBJECT CAN BE DAMAGED</vt:lpstr>
      <vt:lpstr>ARE WORDS OF CAUTION</vt:lpstr>
      <vt:lpstr>PowerPoint Presentation</vt:lpstr>
      <vt:lpstr>Dept. of Psychology at Vassar College </vt:lpstr>
      <vt:lpstr>Dept. of Psychology at Vassar College </vt:lpstr>
      <vt:lpstr>Dept. of Psychology at Vassar College </vt:lpstr>
      <vt:lpstr>Dept. of Psychology at Vassar College </vt:lpstr>
      <vt:lpstr>PowerPoint Presentation</vt:lpstr>
      <vt:lpstr>PowerPoint Presentation</vt:lpstr>
      <vt:lpstr>PowerPoint Presentation</vt:lpstr>
      <vt:lpstr>PowerPoint Presentation</vt:lpstr>
      <vt:lpstr>PowerPoint Presentation</vt:lpstr>
      <vt:lpstr>WE LOOK TO JESUS AS OUR EXAMPLE</vt:lpstr>
      <vt:lpstr>WE LOOK TO JESUS AS OUR EXAMPLE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Lenny</dc:creator>
  <cp:lastModifiedBy>Lenny</cp:lastModifiedBy>
  <cp:revision>45</cp:revision>
  <dcterms:created xsi:type="dcterms:W3CDTF">2013-01-20T02:00:48Z</dcterms:created>
  <dcterms:modified xsi:type="dcterms:W3CDTF">2017-01-22T12:45:28Z</dcterms:modified>
</cp:coreProperties>
</file>