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  <p:sldId id="266" r:id="rId7"/>
    <p:sldId id="275" r:id="rId8"/>
    <p:sldId id="276" r:id="rId9"/>
    <p:sldId id="267" r:id="rId10"/>
    <p:sldId id="269" r:id="rId11"/>
    <p:sldId id="277" r:id="rId12"/>
    <p:sldId id="270" r:id="rId13"/>
    <p:sldId id="261" r:id="rId14"/>
    <p:sldId id="272" r:id="rId15"/>
    <p:sldId id="271" r:id="rId16"/>
    <p:sldId id="273" r:id="rId17"/>
    <p:sldId id="274" r:id="rId18"/>
    <p:sldId id="259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401"/>
    <a:srgbClr val="FEBC02"/>
    <a:srgbClr val="FF8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6EE2-3AB9-4F14-AD6E-C0BC3F162E3D}" type="datetimeFigureOut">
              <a:rPr lang="en-US" smtClean="0"/>
              <a:pPr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29D4-0755-4C33-93E4-00AB46E9B7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88595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“But all things that are exposed are made manifest by the light, for whatever makes manifest is light.”</a:t>
            </a:r>
          </a:p>
          <a:p>
            <a:pPr algn="ctr"/>
            <a:endParaRPr lang="en-US" sz="6000" b="1" i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orbel" pitchFamily="34" charset="0"/>
              </a:rPr>
              <a:t>Ephesians 5:13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8115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atin typeface="Corbel" panose="020B0503020204020204" pitchFamily="34" charset="0"/>
              </a:rPr>
              <a:t>Transdermal Optical Imaging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Comic Sans MS" pitchFamily="66" charset="0"/>
              </a:rPr>
              <a:t>The Pinocchio Effect</a:t>
            </a:r>
          </a:p>
        </p:txBody>
      </p:sp>
    </p:spTree>
    <p:extLst>
      <p:ext uri="{BB962C8B-B14F-4D97-AF65-F5344CB8AC3E}">
        <p14:creationId xmlns:p14="http://schemas.microsoft.com/office/powerpoint/2010/main" val="3876167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72224" y="4774168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omic Sans MS" pitchFamily="66" charset="0"/>
              </a:rPr>
              <a:t>The Pinocchio Effect</a:t>
            </a:r>
          </a:p>
        </p:txBody>
      </p:sp>
      <p:pic>
        <p:nvPicPr>
          <p:cNvPr id="5" name="Picture 2" descr="Image result for transdermal optical imag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0"/>
            <a:ext cx="5114925" cy="176907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1885950"/>
            <a:ext cx="830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“I’ve studied human face processing and deception for over two decades,” says Lee. “To facilitate this research, I worked with my postdoctoral fellow, Dr. Paul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Zheng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, to develop a new imaging technology that uses a conventional video camera to reveal facial blood flow changes when people are experiencing various hidden emotions, including emotions associated with lying. We call our technology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Transdermal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 Optical Imaging. Although it was originally developed to study face processing and deception, this versatile technology has many, many business applications, including to marketing research.”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orbel" pitchFamily="34" charset="0"/>
              <a:cs typeface="Arial" pitchFamily="34" charset="0"/>
            </a:endParaRPr>
          </a:p>
        </p:txBody>
      </p:sp>
      <p:pic>
        <p:nvPicPr>
          <p:cNvPr id="6" name="Picture 5" descr="photo of Kang Lee at compute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3350"/>
            <a:ext cx="2014828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Image result for pinocchio eff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Image resu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38150"/>
            <a:ext cx="5391531" cy="4038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04800" y="438150"/>
            <a:ext cx="28956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orbel" pitchFamily="34" charset="0"/>
              </a:rPr>
              <a:t>When a person lies, they experience a "Pinocchio effect," which is an increase in the temperature around the nose and in the orbital muscle in the inner corner of the eye. In addition, when we perform a considerable mental effort our face temperature drops, and when we have an anxiety attack our face temperature rises.</a:t>
            </a:r>
          </a:p>
          <a:p>
            <a:r>
              <a:rPr lang="en-US" dirty="0">
                <a:solidFill>
                  <a:schemeClr val="bg1"/>
                </a:solidFill>
              </a:rPr>
              <a:t>		</a:t>
            </a:r>
          </a:p>
          <a:p>
            <a:r>
              <a:rPr lang="en-US" sz="1400" b="1" dirty="0">
                <a:solidFill>
                  <a:schemeClr val="bg1"/>
                </a:solidFill>
                <a:latin typeface="Corbel" pitchFamily="34" charset="0"/>
              </a:rPr>
              <a:t>	Dec 3, 2012</a:t>
            </a:r>
          </a:p>
        </p:txBody>
      </p:sp>
      <p:sp>
        <p:nvSpPr>
          <p:cNvPr id="6" name="Rectangle 5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 technology company is developing a lie detector app for smartphones that could be used by parents, teachers - and internet daters. The app measures blood flow in the face to assess whether or not you are telling the truth (stock image used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14550"/>
            <a:ext cx="3868861" cy="258127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638800" y="285750"/>
            <a:ext cx="335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rbel" pitchFamily="34" charset="0"/>
              </a:rPr>
              <a:t>A technology company is developing a lie detector app for </a:t>
            </a:r>
            <a:r>
              <a:rPr lang="en-US" sz="2400" b="1" dirty="0" err="1">
                <a:solidFill>
                  <a:schemeClr val="bg1"/>
                </a:solidFill>
                <a:latin typeface="Corbel" pitchFamily="34" charset="0"/>
              </a:rPr>
              <a:t>smartphones</a:t>
            </a:r>
            <a:r>
              <a:rPr lang="en-US" sz="2400" b="1" dirty="0">
                <a:solidFill>
                  <a:schemeClr val="bg1"/>
                </a:solidFill>
                <a:latin typeface="Corbel" pitchFamily="34" charset="0"/>
              </a:rPr>
              <a:t> that could be used by parents, teachers - and internet daters. The app measures blood flow in the face to assess whether or not you are telling the truth 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Corbel" pitchFamily="34" charset="0"/>
              </a:rPr>
              <a:t>(stock image used)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pic>
        <p:nvPicPr>
          <p:cNvPr id="4" name="Picture 2" descr="Image result for transdermal optical imag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5750"/>
            <a:ext cx="5114925" cy="1769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88595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“But all things that are exposed are made manifest by the light, for whatever makes manifest is light.”</a:t>
            </a:r>
          </a:p>
          <a:p>
            <a:pPr algn="ctr"/>
            <a:endParaRPr lang="en-US" sz="6000" b="1" i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orbel" pitchFamily="34" charset="0"/>
              </a:rPr>
              <a:t>Ephesians 5:13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1800" y="971550"/>
            <a:ext cx="2783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575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Being exposed is no fun, 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the end is not worth the attempt to 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deceive or cover up.</a:t>
            </a:r>
            <a:endParaRPr lang="en-US" sz="28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85750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Being exposed is no fun, and the end is not worth the attempt to </a:t>
            </a:r>
          </a:p>
          <a:p>
            <a:pPr algn="ctr"/>
            <a:r>
              <a:rPr lang="en-US" sz="3600" b="1" i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deceive or cover up.</a:t>
            </a:r>
            <a:endParaRPr lang="en-US" sz="28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2419350"/>
            <a:ext cx="7315200" cy="24384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atin typeface="Corbel" pitchFamily="34" charset="0"/>
              </a:rPr>
              <a:t>“For God will bring every work into judgment, Including every secret thing, Whether good or evil.”</a:t>
            </a:r>
          </a:p>
          <a:p>
            <a:pPr algn="ctr"/>
            <a:endParaRPr lang="en-US" b="1" i="1" dirty="0">
              <a:latin typeface="Corbel" pitchFamily="34" charset="0"/>
            </a:endParaRPr>
          </a:p>
          <a:p>
            <a:pPr algn="ctr"/>
            <a:r>
              <a:rPr lang="en-US" sz="2400" dirty="0">
                <a:latin typeface="Corbel" pitchFamily="34" charset="0"/>
              </a:rPr>
              <a:t>Ecclesiastes 12:14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utoronto.ca/sites/default/files/2016-02-19-Pinocchio_13_02_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52400" y="4019550"/>
            <a:ext cx="4953000" cy="1066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utoronto.ca/sites/default/files/2016-02-19-Pinocchio_13_02_04.jpg"/>
          <p:cNvPicPr>
            <a:picLocks noChangeAspect="1" noChangeArrowheads="1"/>
          </p:cNvPicPr>
          <p:nvPr/>
        </p:nvPicPr>
        <p:blipFill>
          <a:blip r:embed="rId2" cstate="print">
            <a:lum bright="-3000" contrast="-86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143000" y="1047750"/>
            <a:ext cx="6553200" cy="2971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atin typeface="Corbel" pitchFamily="34" charset="0"/>
              </a:rPr>
              <a:t>“For God will bring every work into judgment, Including every secret thing, Whether good or evil.”</a:t>
            </a:r>
          </a:p>
          <a:p>
            <a:pPr algn="ctr"/>
            <a:endParaRPr lang="en-US" b="1" i="1" dirty="0">
              <a:latin typeface="Corbel" pitchFamily="34" charset="0"/>
            </a:endParaRPr>
          </a:p>
          <a:p>
            <a:pPr algn="ctr"/>
            <a:r>
              <a:rPr lang="en-US" sz="2400">
                <a:latin typeface="Corbel" pitchFamily="34" charset="0"/>
              </a:rPr>
              <a:t>Ecclesiastes 12:14</a:t>
            </a:r>
            <a:endParaRPr lang="en-US" sz="2400" dirty="0">
              <a:latin typeface="Corbe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6913" y="1809750"/>
            <a:ext cx="68435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latin typeface="Comic Sans MS" pitchFamily="66" charset="0"/>
              </a:rPr>
              <a:t>If we do no wrong…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47750"/>
            <a:ext cx="7924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“And have no fellowship with the unfruitful works of darkness, 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but rather expose them.”</a:t>
            </a:r>
          </a:p>
          <a:p>
            <a:pPr algn="ctr"/>
            <a:endParaRPr lang="en-US" sz="3600" b="1" i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orbel" pitchFamily="34" charset="0"/>
              </a:rPr>
              <a:t>Ephesians 5:11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Comic Sans MS" pitchFamily="66" charset="0"/>
              </a:rPr>
              <a:t>The Pinocchio Effect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885950"/>
            <a:ext cx="792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Corbel" pitchFamily="34" charset="0"/>
              </a:rPr>
              <a:t>“But all things that are exposed are made manifest by the light, for whatever makes manifest is light.”</a:t>
            </a:r>
          </a:p>
          <a:p>
            <a:pPr algn="ctr"/>
            <a:endParaRPr lang="en-US" sz="6000" b="1" i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orbel" pitchFamily="34" charset="0"/>
              </a:rPr>
              <a:t>Ephesians 5:13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09600" y="514350"/>
            <a:ext cx="7924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latin typeface="Corbel" pitchFamily="34" charset="0"/>
              </a:rPr>
              <a:t>“manifest”</a:t>
            </a:r>
          </a:p>
          <a:p>
            <a:pPr algn="ctr"/>
            <a:endParaRPr lang="en-US" sz="3600" b="1" i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Corbel" pitchFamily="34" charset="0"/>
              </a:rPr>
              <a:t>Readily perceived by the eye or understanding,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Corbel" pitchFamily="34" charset="0"/>
              </a:rPr>
              <a:t>Evident,  Obvious,  Apparent,  Plain,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Corbel" pitchFamily="34" charset="0"/>
              </a:rPr>
              <a:t>To prove beyond question of doubt</a:t>
            </a:r>
          </a:p>
          <a:p>
            <a:pPr algn="ctr"/>
            <a:endParaRPr lang="en-US" sz="2800" dirty="0">
              <a:solidFill>
                <a:schemeClr val="bg1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5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8115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atin typeface="Comic Sans MS" pitchFamily="66" charset="0"/>
              </a:rPr>
              <a:t>What happens when someone is exposed?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4835723"/>
            <a:ext cx="2015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latin typeface="Comic Sans MS" pitchFamily="66" charset="0"/>
              </a:rPr>
              <a:t>The Pinocchio Effect</a:t>
            </a:r>
          </a:p>
        </p:txBody>
      </p:sp>
    </p:spTree>
    <p:extLst>
      <p:ext uri="{BB962C8B-B14F-4D97-AF65-F5344CB8AC3E}">
        <p14:creationId xmlns:p14="http://schemas.microsoft.com/office/powerpoint/2010/main" val="2452583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Image result for spotlig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8" name="Picture 6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04775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Corbel" pitchFamily="34" charset="0"/>
              </a:rPr>
              <a:t>“Were they ashamed when they had committed abomination? No! They were not at all ashamed; Nor did they know how to blush. Therefore they shall fall among those who fall; At the time I punish them, They shall be cast down," says the LORD.”</a:t>
            </a:r>
          </a:p>
          <a:p>
            <a:pPr algn="ctr"/>
            <a:endParaRPr lang="en-US" sz="6000" b="1" i="1" dirty="0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orbel" pitchFamily="34" charset="0"/>
              </a:rPr>
              <a:t>Jeremiah 6:15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440</Words>
  <Application>Microsoft Office PowerPoint</Application>
  <PresentationFormat>On-screen Show (16:9)</PresentationFormat>
  <Paragraphs>53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Comic Sans MS</vt:lpstr>
      <vt:lpstr>Corbel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Lenny</dc:creator>
  <cp:lastModifiedBy>HHCOC Terminal Beta</cp:lastModifiedBy>
  <cp:revision>61</cp:revision>
  <dcterms:created xsi:type="dcterms:W3CDTF">2013-01-20T02:00:48Z</dcterms:created>
  <dcterms:modified xsi:type="dcterms:W3CDTF">2017-01-29T16:45:15Z</dcterms:modified>
</cp:coreProperties>
</file>