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4" r:id="rId6"/>
    <p:sldId id="265" r:id="rId7"/>
    <p:sldId id="266" r:id="rId8"/>
    <p:sldId id="267" r:id="rId9"/>
    <p:sldId id="268" r:id="rId10"/>
    <p:sldId id="269" r:id="rId11"/>
    <p:sldId id="270" r:id="rId12"/>
    <p:sldId id="271" r:id="rId13"/>
    <p:sldId id="272" r:id="rId14"/>
    <p:sldId id="273" r:id="rId15"/>
    <p:sldId id="274" r:id="rId16"/>
    <p:sldId id="259"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C02"/>
    <a:srgbClr val="FFA401"/>
    <a:srgbClr val="FF86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58"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B6EE2-3AB9-4F14-AD6E-C0BC3F162E3D}"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FB6EE2-3AB9-4F14-AD6E-C0BC3F162E3D}"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FB6EE2-3AB9-4F14-AD6E-C0BC3F162E3D}" type="datetimeFigureOut">
              <a:rPr lang="en-US" smtClean="0"/>
              <a:pPr/>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FB6EE2-3AB9-4F14-AD6E-C0BC3F162E3D}" type="datetimeFigureOut">
              <a:rPr lang="en-US" smtClean="0"/>
              <a:pPr/>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B6EE2-3AB9-4F14-AD6E-C0BC3F162E3D}" type="datetimeFigureOut">
              <a:rPr lang="en-US" smtClean="0"/>
              <a:pPr/>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B6EE2-3AB9-4F14-AD6E-C0BC3F162E3D}"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B6EE2-3AB9-4F14-AD6E-C0BC3F162E3D}"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E29D4-0755-4C33-93E4-00AB46E9B7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CFB6EE2-3AB9-4F14-AD6E-C0BC3F162E3D}" type="datetimeFigureOut">
              <a:rPr lang="en-US" smtClean="0"/>
              <a:pPr/>
              <a:t>1/15/2017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FEE29D4-0755-4C33-93E4-00AB46E9B7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4276" name="Picture 4" descr="Image result for pile of sto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77000" y="3436620"/>
            <a:ext cx="2666999" cy="1706880"/>
          </a:xfrm>
          <a:prstGeom prst="rect">
            <a:avLst/>
          </a:prstGeom>
          <a:noFill/>
        </p:spPr>
      </p:pic>
      <p:sp>
        <p:nvSpPr>
          <p:cNvPr id="6" name="Content Placeholder 5"/>
          <p:cNvSpPr>
            <a:spLocks noGrp="1"/>
          </p:cNvSpPr>
          <p:nvPr>
            <p:ph idx="1"/>
          </p:nvPr>
        </p:nvSpPr>
        <p:spPr>
          <a:xfrm>
            <a:off x="762000" y="1581150"/>
            <a:ext cx="7391400" cy="3428999"/>
          </a:xfrm>
        </p:spPr>
        <p:txBody>
          <a:bodyPr>
            <a:normAutofit/>
          </a:bodyPr>
          <a:lstStyle/>
          <a:p>
            <a:pPr algn="ctr">
              <a:buNone/>
            </a:pPr>
            <a:r>
              <a:rPr lang="en-US" sz="2400" b="1" i="1" dirty="0" smtClean="0">
                <a:latin typeface="Candara" pitchFamily="34" charset="0"/>
              </a:rPr>
              <a:t>“But we all, with unveiled face, beholding as in a mirror the glory of the Lord, are being transformed into the same image from glory to glory, just as by the Spirit of the Lord.”</a:t>
            </a:r>
          </a:p>
          <a:p>
            <a:pPr algn="ctr">
              <a:buNone/>
            </a:pPr>
            <a:endParaRPr lang="en-US" sz="1800" b="1" i="1" dirty="0" smtClean="0">
              <a:latin typeface="Candara" pitchFamily="34" charset="0"/>
            </a:endParaRPr>
          </a:p>
          <a:p>
            <a:pPr algn="ctr">
              <a:buNone/>
            </a:pPr>
            <a:r>
              <a:rPr lang="en-US" sz="2000" i="1" dirty="0" smtClean="0"/>
              <a:t>2 </a:t>
            </a:r>
            <a:r>
              <a:rPr lang="en-US" sz="2000" i="1" dirty="0" smtClean="0">
                <a:latin typeface="Candara" pitchFamily="34" charset="0"/>
              </a:rPr>
              <a:t>Corinthians</a:t>
            </a:r>
            <a:r>
              <a:rPr lang="en-US" sz="2400" b="1" i="1" dirty="0" smtClean="0">
                <a:latin typeface="Candara" pitchFamily="34" charset="0"/>
              </a:rPr>
              <a:t> </a:t>
            </a:r>
            <a:r>
              <a:rPr lang="en-US" sz="2000" i="1" dirty="0" smtClean="0"/>
              <a:t>3:18</a:t>
            </a:r>
            <a:endParaRPr lang="en-US" sz="2000" i="1" dirty="0"/>
          </a:p>
        </p:txBody>
      </p:sp>
      <p:sp>
        <p:nvSpPr>
          <p:cNvPr id="7" name="Title 3"/>
          <p:cNvSpPr txBox="1">
            <a:spLocks/>
          </p:cNvSpPr>
          <p:nvPr/>
        </p:nvSpPr>
        <p:spPr>
          <a:xfrm>
            <a:off x="609600" y="358379"/>
            <a:ext cx="8229600" cy="85725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Candara" pitchFamily="34" charset="0"/>
                <a:ea typeface="+mj-ea"/>
                <a:cs typeface="+mj-cs"/>
              </a:rPr>
              <a:t>ADULTERESS WOMAN – JOHN </a:t>
            </a:r>
            <a:r>
              <a:rPr kumimoji="0" lang="en-US" sz="4400" b="1" i="0" u="none" strike="noStrike" kern="1200" cap="none" spc="0" normalizeH="0" baseline="0" noProof="0" smtClean="0">
                <a:ln>
                  <a:noFill/>
                </a:ln>
                <a:solidFill>
                  <a:schemeClr val="tx1"/>
                </a:solidFill>
                <a:effectLst/>
                <a:uLnTx/>
                <a:uFillTx/>
                <a:latin typeface="+mn-lt"/>
                <a:ea typeface="+mj-ea"/>
                <a:cs typeface="+mj-cs"/>
              </a:rPr>
              <a:t>8:1-11</a:t>
            </a:r>
            <a:endParaRPr kumimoji="0" lang="en-US" sz="4400" b="1" i="0" u="none" strike="noStrike" kern="1200" cap="none" spc="0" normalizeH="0" baseline="0" noProof="0" dirty="0">
              <a:ln>
                <a:noFill/>
              </a:ln>
              <a:solidFill>
                <a:schemeClr val="tx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4276" name="Picture 4" descr="Image result for pile of sto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105400" y="2510028"/>
            <a:ext cx="4114800" cy="2633472"/>
          </a:xfrm>
          <a:prstGeom prst="rect">
            <a:avLst/>
          </a:prstGeom>
          <a:noFill/>
        </p:spPr>
      </p:pic>
      <p:sp>
        <p:nvSpPr>
          <p:cNvPr id="4" name="Title 3"/>
          <p:cNvSpPr>
            <a:spLocks noGrp="1"/>
          </p:cNvSpPr>
          <p:nvPr>
            <p:ph type="title"/>
          </p:nvPr>
        </p:nvSpPr>
        <p:spPr>
          <a:xfrm>
            <a:off x="228600" y="205979"/>
            <a:ext cx="8763000" cy="857250"/>
          </a:xfrm>
        </p:spPr>
        <p:txBody>
          <a:bodyPr>
            <a:normAutofit fontScale="90000"/>
          </a:bodyPr>
          <a:lstStyle/>
          <a:p>
            <a:r>
              <a:rPr lang="en-US" b="1" dirty="0" smtClean="0">
                <a:latin typeface="Candara" pitchFamily="34" charset="0"/>
              </a:rPr>
              <a:t>ARE YOU OUT TO </a:t>
            </a:r>
            <a:r>
              <a:rPr lang="en-US" b="1" dirty="0" smtClean="0">
                <a:latin typeface="Candara" pitchFamily="34" charset="0"/>
              </a:rPr>
              <a:t>HURT, </a:t>
            </a:r>
            <a:r>
              <a:rPr lang="en-US" b="1" dirty="0" smtClean="0">
                <a:latin typeface="Candara" pitchFamily="34" charset="0"/>
              </a:rPr>
              <a:t>OR TO HELP?</a:t>
            </a:r>
            <a:endParaRPr lang="en-US" b="1" dirty="0">
              <a:latin typeface="+mn-lt"/>
            </a:endParaRPr>
          </a:p>
        </p:txBody>
      </p:sp>
      <p:sp>
        <p:nvSpPr>
          <p:cNvPr id="7" name="Content Placeholder 5"/>
          <p:cNvSpPr>
            <a:spLocks noGrp="1"/>
          </p:cNvSpPr>
          <p:nvPr>
            <p:ph idx="1"/>
          </p:nvPr>
        </p:nvSpPr>
        <p:spPr>
          <a:xfrm>
            <a:off x="533400" y="1733550"/>
            <a:ext cx="6553200" cy="2880122"/>
          </a:xfrm>
        </p:spPr>
        <p:txBody>
          <a:bodyPr>
            <a:normAutofit/>
          </a:bodyPr>
          <a:lstStyle/>
          <a:p>
            <a:pPr algn="ctr">
              <a:buNone/>
            </a:pPr>
            <a:r>
              <a:rPr lang="en-US" b="1" i="1" dirty="0" smtClean="0">
                <a:latin typeface="Candara" pitchFamily="34" charset="0"/>
              </a:rPr>
              <a:t>“Anger is as a stone cast into                    a wasp’s nest”</a:t>
            </a:r>
          </a:p>
          <a:p>
            <a:pPr algn="ctr">
              <a:buNone/>
            </a:pPr>
            <a:endParaRPr lang="en-US" sz="1800" b="1" i="1" dirty="0" smtClean="0">
              <a:latin typeface="Candar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352550"/>
            <a:ext cx="6019800" cy="3657599"/>
          </a:xfrm>
        </p:spPr>
        <p:txBody>
          <a:bodyPr>
            <a:normAutofit/>
          </a:bodyPr>
          <a:lstStyle/>
          <a:p>
            <a:r>
              <a:rPr lang="en-US" dirty="0" smtClean="0">
                <a:latin typeface="Candara" pitchFamily="34" charset="0"/>
              </a:rPr>
              <a:t>This depends on your attitude and how you handle the stones</a:t>
            </a:r>
          </a:p>
          <a:p>
            <a:endParaRPr lang="en-US" sz="1600" dirty="0" smtClean="0">
              <a:latin typeface="Candara" pitchFamily="34" charset="0"/>
            </a:endParaRPr>
          </a:p>
          <a:p>
            <a:r>
              <a:rPr lang="en-US" dirty="0" smtClean="0">
                <a:latin typeface="Candara" pitchFamily="34" charset="0"/>
              </a:rPr>
              <a:t>We can throw to </a:t>
            </a:r>
            <a:r>
              <a:rPr lang="en-US" dirty="0" smtClean="0">
                <a:latin typeface="Candara" pitchFamily="34" charset="0"/>
              </a:rPr>
              <a:t>harm</a:t>
            </a:r>
            <a:endParaRPr lang="en-US" dirty="0" smtClean="0">
              <a:latin typeface="Candara" pitchFamily="34" charset="0"/>
            </a:endParaRPr>
          </a:p>
          <a:p>
            <a:endParaRPr lang="en-US" sz="1600" dirty="0" smtClean="0">
              <a:latin typeface="Candara" pitchFamily="34" charset="0"/>
            </a:endParaRPr>
          </a:p>
          <a:p>
            <a:r>
              <a:rPr lang="en-US" dirty="0" smtClean="0">
                <a:latin typeface="Candara" pitchFamily="34" charset="0"/>
              </a:rPr>
              <a:t>We can use to help – </a:t>
            </a:r>
          </a:p>
          <a:p>
            <a:pPr>
              <a:buNone/>
            </a:pPr>
            <a:r>
              <a:rPr lang="en-US" dirty="0" smtClean="0">
                <a:latin typeface="Candara" pitchFamily="34" charset="0"/>
              </a:rPr>
              <a:t>	“build up”</a:t>
            </a:r>
            <a:endParaRPr lang="en-US" dirty="0">
              <a:latin typeface="Candara" pitchFamily="34" charset="0"/>
            </a:endParaRPr>
          </a:p>
        </p:txBody>
      </p:sp>
      <p:pic>
        <p:nvPicPr>
          <p:cNvPr id="5" name="Picture 4" descr="Image result for pile of sto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105400" y="2510028"/>
            <a:ext cx="4114800" cy="2633472"/>
          </a:xfrm>
          <a:prstGeom prst="rect">
            <a:avLst/>
          </a:prstGeom>
          <a:noFill/>
        </p:spPr>
      </p:pic>
      <p:sp>
        <p:nvSpPr>
          <p:cNvPr id="9" name="Title 3"/>
          <p:cNvSpPr>
            <a:spLocks noGrp="1"/>
          </p:cNvSpPr>
          <p:nvPr>
            <p:ph type="title"/>
          </p:nvPr>
        </p:nvSpPr>
        <p:spPr>
          <a:xfrm>
            <a:off x="228600" y="205979"/>
            <a:ext cx="8763000" cy="857250"/>
          </a:xfrm>
        </p:spPr>
        <p:txBody>
          <a:bodyPr>
            <a:normAutofit fontScale="90000"/>
          </a:bodyPr>
          <a:lstStyle/>
          <a:p>
            <a:r>
              <a:rPr lang="en-US" b="1" dirty="0" smtClean="0">
                <a:latin typeface="Candara" pitchFamily="34" charset="0"/>
              </a:rPr>
              <a:t>ARE YOU OUT TO </a:t>
            </a:r>
            <a:r>
              <a:rPr lang="en-US" b="1" dirty="0" smtClean="0">
                <a:latin typeface="Candara" pitchFamily="34" charset="0"/>
              </a:rPr>
              <a:t>HURT, </a:t>
            </a:r>
            <a:r>
              <a:rPr lang="en-US" b="1" dirty="0" smtClean="0">
                <a:latin typeface="Candara" pitchFamily="34" charset="0"/>
              </a:rPr>
              <a:t>OR TO HELP?</a:t>
            </a:r>
            <a:endParaRPr lang="en-US" b="1"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Related image"/>
          <p:cNvPicPr>
            <a:picLocks noChangeAspect="1" noChangeArrowheads="1"/>
          </p:cNvPicPr>
          <p:nvPr/>
        </p:nvPicPr>
        <p:blipFill>
          <a:blip r:embed="rId2" cstate="print"/>
          <a:srcRect/>
          <a:stretch>
            <a:fillRect/>
          </a:stretch>
        </p:blipFill>
        <p:spPr bwMode="auto">
          <a:xfrm>
            <a:off x="-1" y="0"/>
            <a:ext cx="9144001" cy="5143500"/>
          </a:xfrm>
          <a:prstGeom prst="rect">
            <a:avLst/>
          </a:prstGeom>
          <a:noFill/>
        </p:spPr>
      </p:pic>
      <p:sp>
        <p:nvSpPr>
          <p:cNvPr id="3" name="Title 2"/>
          <p:cNvSpPr>
            <a:spLocks noGrp="1"/>
          </p:cNvSpPr>
          <p:nvPr>
            <p:ph type="title"/>
          </p:nvPr>
        </p:nvSpPr>
        <p:spPr>
          <a:xfrm>
            <a:off x="457200" y="0"/>
            <a:ext cx="8229600" cy="1679972"/>
          </a:xfrm>
        </p:spPr>
        <p:txBody>
          <a:bodyPr>
            <a:normAutofit/>
          </a:bodyPr>
          <a:lstStyle/>
          <a:p>
            <a:r>
              <a:rPr lang="en-US" b="1" dirty="0" smtClean="0">
                <a:latin typeface="Candara" pitchFamily="34" charset="0"/>
              </a:rPr>
              <a:t>Our life is like throwing stones into the pond</a:t>
            </a:r>
            <a:endParaRPr lang="en-US" b="1" dirty="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Related image"/>
          <p:cNvPicPr>
            <a:picLocks noChangeAspect="1" noChangeArrowheads="1"/>
          </p:cNvPicPr>
          <p:nvPr/>
        </p:nvPicPr>
        <p:blipFill>
          <a:blip r:embed="rId2" cstate="print">
            <a:lum bright="60000"/>
          </a:blip>
          <a:srcRect/>
          <a:stretch>
            <a:fillRect/>
          </a:stretch>
        </p:blipFill>
        <p:spPr bwMode="auto">
          <a:xfrm>
            <a:off x="-1" y="0"/>
            <a:ext cx="9144001" cy="5143500"/>
          </a:xfrm>
          <a:prstGeom prst="rect">
            <a:avLst/>
          </a:prstGeom>
          <a:noFill/>
        </p:spPr>
      </p:pic>
      <p:sp>
        <p:nvSpPr>
          <p:cNvPr id="3" name="Title 2"/>
          <p:cNvSpPr>
            <a:spLocks noGrp="1"/>
          </p:cNvSpPr>
          <p:nvPr>
            <p:ph type="title"/>
          </p:nvPr>
        </p:nvSpPr>
        <p:spPr>
          <a:xfrm>
            <a:off x="457200" y="0"/>
            <a:ext cx="8229600" cy="1679972"/>
          </a:xfrm>
        </p:spPr>
        <p:txBody>
          <a:bodyPr>
            <a:normAutofit/>
          </a:bodyPr>
          <a:lstStyle/>
          <a:p>
            <a:r>
              <a:rPr lang="en-US" b="1" dirty="0" smtClean="0">
                <a:latin typeface="Candara" pitchFamily="34" charset="0"/>
              </a:rPr>
              <a:t>Our life is like throwing stones into the pond</a:t>
            </a:r>
            <a:endParaRPr lang="en-US" b="1" dirty="0">
              <a:latin typeface="Candara" pitchFamily="34" charset="0"/>
            </a:endParaRPr>
          </a:p>
        </p:txBody>
      </p:sp>
      <p:sp>
        <p:nvSpPr>
          <p:cNvPr id="4" name="Content Placeholder 5"/>
          <p:cNvSpPr txBox="1">
            <a:spLocks/>
          </p:cNvSpPr>
          <p:nvPr/>
        </p:nvSpPr>
        <p:spPr>
          <a:xfrm>
            <a:off x="304800" y="1885951"/>
            <a:ext cx="8458200" cy="3257550"/>
          </a:xfrm>
          <a:prstGeom prst="rect">
            <a:avLst/>
          </a:prstGeom>
        </p:spPr>
        <p:txBody>
          <a:bodyPr>
            <a:normAutofit/>
          </a:bodyPr>
          <a:lstStyle/>
          <a:p>
            <a:pPr marL="342900" lvl="0" indent="-342900" algn="ctr">
              <a:spcBef>
                <a:spcPct val="20000"/>
              </a:spcBef>
            </a:pPr>
            <a:r>
              <a:rPr lang="en-US" sz="2800" b="1" i="1" dirty="0" smtClean="0">
                <a:latin typeface="Candara" pitchFamily="34" charset="0"/>
              </a:rPr>
              <a:t>“When Jesus had raised Himself up and saw no one but the woman, He said to her, "Woman, where are those accusers of yours? Has no one condemned you?" She said, "No one, Lord." And Jesus said to her, "Neither do I condemn you; go and sin no more.”</a:t>
            </a:r>
            <a:endParaRPr kumimoji="0" lang="en-US" sz="2800" b="1" i="1" u="none" strike="noStrike" kern="1200" cap="none" spc="0" normalizeH="0" baseline="0" noProof="0" dirty="0" smtClean="0">
              <a:ln>
                <a:noFill/>
              </a:ln>
              <a:solidFill>
                <a:schemeClr val="tx1"/>
              </a:solidFill>
              <a:effectLst/>
              <a:uLnTx/>
              <a:uFillTx/>
              <a:latin typeface="Candara" pitchFamily="34"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1" i="1" u="none" strike="noStrike" kern="1200" cap="none" spc="0" normalizeH="0" baseline="0" noProof="0" dirty="0" smtClean="0">
              <a:ln>
                <a:noFill/>
              </a:ln>
              <a:solidFill>
                <a:schemeClr val="tx1"/>
              </a:solidFill>
              <a:effectLst/>
              <a:uLnTx/>
              <a:uFillTx/>
              <a:latin typeface="Candara" pitchFamily="34"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1" u="none" strike="noStrike" kern="1200" cap="none" spc="0" normalizeH="0" baseline="0" noProof="0" dirty="0" smtClean="0">
                <a:ln>
                  <a:noFill/>
                </a:ln>
                <a:solidFill>
                  <a:schemeClr val="tx1"/>
                </a:solidFill>
                <a:effectLst/>
                <a:uLnTx/>
                <a:uFillTx/>
                <a:latin typeface="Candara" pitchFamily="34" charset="0"/>
                <a:ea typeface="+mn-ea"/>
                <a:cs typeface="+mn-cs"/>
              </a:rPr>
              <a:t>John</a:t>
            </a:r>
            <a:r>
              <a:rPr kumimoji="0" lang="en-US" sz="2400" b="1" i="1" u="none" strike="noStrike" kern="1200" cap="none" spc="0" normalizeH="0" baseline="0" noProof="0" dirty="0" smtClean="0">
                <a:ln>
                  <a:noFill/>
                </a:ln>
                <a:solidFill>
                  <a:schemeClr val="tx1"/>
                </a:solidFill>
                <a:effectLst/>
                <a:uLnTx/>
                <a:uFillTx/>
                <a:latin typeface="Candara" pitchFamily="34" charset="0"/>
                <a:ea typeface="+mn-ea"/>
                <a:cs typeface="+mn-cs"/>
              </a:rPr>
              <a:t> </a:t>
            </a:r>
            <a:r>
              <a:rPr lang="en-US" sz="2000" i="1" dirty="0" smtClean="0"/>
              <a:t>8</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:10-11</a:t>
            </a:r>
            <a:endParaRPr kumimoji="0" lang="en-US" sz="20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Related image"/>
          <p:cNvPicPr>
            <a:picLocks noChangeAspect="1" noChangeArrowheads="1"/>
          </p:cNvPicPr>
          <p:nvPr/>
        </p:nvPicPr>
        <p:blipFill>
          <a:blip r:embed="rId2" cstate="print"/>
          <a:srcRect/>
          <a:stretch>
            <a:fillRect/>
          </a:stretch>
        </p:blipFill>
        <p:spPr bwMode="auto">
          <a:xfrm>
            <a:off x="-1" y="0"/>
            <a:ext cx="9144001" cy="5143500"/>
          </a:xfrm>
          <a:prstGeom prst="rect">
            <a:avLst/>
          </a:prstGeom>
          <a:noFill/>
        </p:spPr>
      </p:pic>
      <p:sp>
        <p:nvSpPr>
          <p:cNvPr id="3" name="Title 2"/>
          <p:cNvSpPr>
            <a:spLocks noGrp="1"/>
          </p:cNvSpPr>
          <p:nvPr>
            <p:ph type="title"/>
          </p:nvPr>
        </p:nvSpPr>
        <p:spPr>
          <a:xfrm>
            <a:off x="762000" y="0"/>
            <a:ext cx="7772400" cy="1679972"/>
          </a:xfrm>
        </p:spPr>
        <p:txBody>
          <a:bodyPr>
            <a:normAutofit/>
          </a:bodyPr>
          <a:lstStyle/>
          <a:p>
            <a:r>
              <a:rPr lang="en-US" b="1" dirty="0" smtClean="0">
                <a:latin typeface="Candara" pitchFamily="34" charset="0"/>
              </a:rPr>
              <a:t>What effect will your life have on others?</a:t>
            </a:r>
            <a:endParaRPr lang="en-US" b="1" dirty="0">
              <a:latin typeface="Candara" pitchFamily="34" charset="0"/>
            </a:endParaRPr>
          </a:p>
        </p:txBody>
      </p:sp>
      <p:sp>
        <p:nvSpPr>
          <p:cNvPr id="4" name="Title 2"/>
          <p:cNvSpPr txBox="1">
            <a:spLocks/>
          </p:cNvSpPr>
          <p:nvPr/>
        </p:nvSpPr>
        <p:spPr>
          <a:xfrm>
            <a:off x="5257800" y="4324350"/>
            <a:ext cx="38100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Candara" pitchFamily="34" charset="0"/>
                <a:ea typeface="+mj-ea"/>
                <a:cs typeface="+mj-cs"/>
              </a:rPr>
              <a:t>THROWING</a:t>
            </a:r>
            <a:r>
              <a:rPr kumimoji="0" lang="en-US" sz="3200" b="1" i="0" u="none" strike="noStrike" kern="1200" cap="none" spc="0" normalizeH="0" noProof="0" dirty="0" smtClean="0">
                <a:ln>
                  <a:noFill/>
                </a:ln>
                <a:solidFill>
                  <a:schemeClr val="tx1"/>
                </a:solidFill>
                <a:effectLst/>
                <a:uLnTx/>
                <a:uFillTx/>
                <a:latin typeface="Candara" pitchFamily="34" charset="0"/>
                <a:ea typeface="+mj-ea"/>
                <a:cs typeface="+mj-cs"/>
              </a:rPr>
              <a:t> STONES</a:t>
            </a:r>
            <a:endParaRPr kumimoji="0" lang="en-US" sz="3200" b="1" i="0" u="none" strike="noStrike" kern="1200" cap="none" spc="0" normalizeH="0" baseline="0" noProof="0" dirty="0">
              <a:ln>
                <a:noFill/>
              </a:ln>
              <a:solidFill>
                <a:schemeClr val="tx1"/>
              </a:solidFill>
              <a:effectLst/>
              <a:uLnTx/>
              <a:uFillTx/>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kipping stones"/>
          <p:cNvPicPr>
            <a:picLocks noChangeAspect="1" noChangeArrowheads="1"/>
          </p:cNvPicPr>
          <p:nvPr/>
        </p:nvPicPr>
        <p:blipFill>
          <a:blip r:embed="rId2" cstate="print"/>
          <a:srcRect/>
          <a:stretch>
            <a:fillRect/>
          </a:stretch>
        </p:blipFill>
        <p:spPr bwMode="auto">
          <a:xfrm>
            <a:off x="0" y="-17781"/>
            <a:ext cx="9144000" cy="5161281"/>
          </a:xfrm>
          <a:prstGeom prst="rect">
            <a:avLst/>
          </a:prstGeom>
          <a:noFill/>
        </p:spPr>
      </p:pic>
      <p:sp>
        <p:nvSpPr>
          <p:cNvPr id="3" name="Rounded Rectangle 2"/>
          <p:cNvSpPr/>
          <p:nvPr/>
        </p:nvSpPr>
        <p:spPr>
          <a:xfrm>
            <a:off x="2438400" y="3409950"/>
            <a:ext cx="4038600" cy="1600200"/>
          </a:xfrm>
          <a:prstGeom prst="round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latin typeface="Candara" pitchFamily="34" charset="0"/>
              </a:rPr>
              <a:t>THROWING STONES</a:t>
            </a:r>
            <a:endParaRPr lang="en-US" sz="5400" b="1" dirty="0">
              <a:latin typeface="Candar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Image result for skipping stones"/>
          <p:cNvPicPr>
            <a:picLocks noChangeAspect="1" noChangeArrowheads="1"/>
          </p:cNvPicPr>
          <p:nvPr/>
        </p:nvPicPr>
        <p:blipFill>
          <a:blip r:embed="rId2" cstate="print"/>
          <a:srcRect/>
          <a:stretch>
            <a:fillRect/>
          </a:stretch>
        </p:blipFill>
        <p:spPr bwMode="auto">
          <a:xfrm>
            <a:off x="0" y="0"/>
            <a:ext cx="9144000" cy="51435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Related image"/>
          <p:cNvPicPr>
            <a:picLocks noChangeAspect="1" noChangeArrowheads="1"/>
          </p:cNvPicPr>
          <p:nvPr/>
        </p:nvPicPr>
        <p:blipFill>
          <a:blip r:embed="rId2" cstate="print"/>
          <a:srcRect/>
          <a:stretch>
            <a:fillRect/>
          </a:stretch>
        </p:blipFill>
        <p:spPr bwMode="auto">
          <a:xfrm>
            <a:off x="-1" y="0"/>
            <a:ext cx="9144001" cy="5143500"/>
          </a:xfrm>
          <a:prstGeom prst="rect">
            <a:avLst/>
          </a:prstGeom>
          <a:noFill/>
        </p:spPr>
      </p:pic>
      <p:sp>
        <p:nvSpPr>
          <p:cNvPr id="3" name="Title 2"/>
          <p:cNvSpPr>
            <a:spLocks noGrp="1"/>
          </p:cNvSpPr>
          <p:nvPr>
            <p:ph type="title"/>
          </p:nvPr>
        </p:nvSpPr>
        <p:spPr>
          <a:xfrm>
            <a:off x="457200" y="0"/>
            <a:ext cx="8229600" cy="1679972"/>
          </a:xfrm>
        </p:spPr>
        <p:txBody>
          <a:bodyPr>
            <a:normAutofit/>
          </a:bodyPr>
          <a:lstStyle/>
          <a:p>
            <a:r>
              <a:rPr lang="en-US" b="1" dirty="0" smtClean="0">
                <a:latin typeface="Candara" pitchFamily="34" charset="0"/>
              </a:rPr>
              <a:t>This series of events can also be applied to things we do in our life</a:t>
            </a:r>
            <a:endParaRPr lang="en-US" b="1" dirty="0">
              <a:latin typeface="Candar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4276" name="Picture 4" descr="Image result for pile of sto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76800" y="1657350"/>
            <a:ext cx="4267200" cy="2731008"/>
          </a:xfrm>
          <a:prstGeom prst="rect">
            <a:avLst/>
          </a:prstGeom>
          <a:noFill/>
        </p:spPr>
      </p:pic>
      <p:sp>
        <p:nvSpPr>
          <p:cNvPr id="4" name="Title 3"/>
          <p:cNvSpPr>
            <a:spLocks noGrp="1"/>
          </p:cNvSpPr>
          <p:nvPr>
            <p:ph type="title"/>
          </p:nvPr>
        </p:nvSpPr>
        <p:spPr/>
        <p:txBody>
          <a:bodyPr/>
          <a:lstStyle/>
          <a:p>
            <a:r>
              <a:rPr lang="en-US" b="1" dirty="0" smtClean="0">
                <a:latin typeface="Candara" pitchFamily="34" charset="0"/>
              </a:rPr>
              <a:t>STEPHEN – ACTS </a:t>
            </a:r>
            <a:r>
              <a:rPr lang="en-US" b="1" dirty="0" smtClean="0">
                <a:latin typeface="+mn-lt"/>
              </a:rPr>
              <a:t>7:57-60</a:t>
            </a:r>
            <a:endParaRPr lang="en-US" b="1" dirty="0">
              <a:latin typeface="+mn-lt"/>
            </a:endParaRPr>
          </a:p>
        </p:txBody>
      </p:sp>
      <p:sp>
        <p:nvSpPr>
          <p:cNvPr id="6" name="Content Placeholder 5"/>
          <p:cNvSpPr>
            <a:spLocks noGrp="1"/>
          </p:cNvSpPr>
          <p:nvPr>
            <p:ph idx="1"/>
          </p:nvPr>
        </p:nvSpPr>
        <p:spPr>
          <a:xfrm>
            <a:off x="457200" y="1352550"/>
            <a:ext cx="5867400" cy="3657599"/>
          </a:xfrm>
        </p:spPr>
        <p:txBody>
          <a:bodyPr>
            <a:normAutofit/>
          </a:bodyPr>
          <a:lstStyle/>
          <a:p>
            <a:r>
              <a:rPr lang="en-US" dirty="0" smtClean="0">
                <a:latin typeface="Candara" pitchFamily="34" charset="0"/>
              </a:rPr>
              <a:t>Stephen was preaching Christ to the council</a:t>
            </a:r>
          </a:p>
          <a:p>
            <a:endParaRPr lang="en-US" sz="1200" dirty="0" smtClean="0">
              <a:latin typeface="Candara" pitchFamily="34" charset="0"/>
            </a:endParaRPr>
          </a:p>
          <a:p>
            <a:r>
              <a:rPr lang="en-US" dirty="0" smtClean="0">
                <a:latin typeface="Candara" pitchFamily="34" charset="0"/>
              </a:rPr>
              <a:t>They rejected him</a:t>
            </a:r>
          </a:p>
          <a:p>
            <a:endParaRPr lang="en-US" sz="1200" dirty="0" smtClean="0">
              <a:latin typeface="Candara" pitchFamily="34" charset="0"/>
            </a:endParaRPr>
          </a:p>
          <a:p>
            <a:r>
              <a:rPr lang="en-US" dirty="0" smtClean="0">
                <a:latin typeface="Candara" pitchFamily="34" charset="0"/>
              </a:rPr>
              <a:t>The “ripples” from their conduct scattered the disciples</a:t>
            </a:r>
            <a:endParaRPr lang="en-US" dirty="0">
              <a:latin typeface="Candar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4276" name="Picture 4" descr="Image result for pile of sto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76800" y="2412492"/>
            <a:ext cx="4267200" cy="2731008"/>
          </a:xfrm>
          <a:prstGeom prst="rect">
            <a:avLst/>
          </a:prstGeom>
          <a:noFill/>
        </p:spPr>
      </p:pic>
      <p:sp>
        <p:nvSpPr>
          <p:cNvPr id="4" name="Title 3"/>
          <p:cNvSpPr>
            <a:spLocks noGrp="1"/>
          </p:cNvSpPr>
          <p:nvPr>
            <p:ph type="title"/>
          </p:nvPr>
        </p:nvSpPr>
        <p:spPr/>
        <p:txBody>
          <a:bodyPr/>
          <a:lstStyle/>
          <a:p>
            <a:r>
              <a:rPr lang="en-US" b="1" dirty="0" smtClean="0">
                <a:latin typeface="Candara" pitchFamily="34" charset="0"/>
              </a:rPr>
              <a:t>STEPHEN – ACTS </a:t>
            </a:r>
            <a:r>
              <a:rPr lang="en-US" b="1" dirty="0" smtClean="0">
                <a:latin typeface="+mn-lt"/>
              </a:rPr>
              <a:t>7:57-60</a:t>
            </a:r>
            <a:endParaRPr lang="en-US" b="1" dirty="0">
              <a:latin typeface="+mn-lt"/>
            </a:endParaRPr>
          </a:p>
        </p:txBody>
      </p:sp>
      <p:sp>
        <p:nvSpPr>
          <p:cNvPr id="6" name="Content Placeholder 5"/>
          <p:cNvSpPr>
            <a:spLocks noGrp="1"/>
          </p:cNvSpPr>
          <p:nvPr>
            <p:ph idx="1"/>
          </p:nvPr>
        </p:nvSpPr>
        <p:spPr>
          <a:xfrm>
            <a:off x="457200" y="1809750"/>
            <a:ext cx="5867400" cy="3200399"/>
          </a:xfrm>
        </p:spPr>
        <p:txBody>
          <a:bodyPr>
            <a:normAutofit/>
          </a:bodyPr>
          <a:lstStyle/>
          <a:p>
            <a:pPr algn="ctr">
              <a:buNone/>
            </a:pPr>
            <a:r>
              <a:rPr lang="en-US" b="1" i="1" dirty="0" smtClean="0">
                <a:latin typeface="Candara" pitchFamily="34" charset="0"/>
              </a:rPr>
              <a:t>“The stone often recoils on the head of the thrower”</a:t>
            </a:r>
          </a:p>
          <a:p>
            <a:pPr algn="ctr">
              <a:buNone/>
            </a:pPr>
            <a:endParaRPr lang="en-US" sz="1800" b="1" i="1" dirty="0" smtClean="0">
              <a:latin typeface="Candara" pitchFamily="34" charset="0"/>
            </a:endParaRPr>
          </a:p>
          <a:p>
            <a:pPr algn="ctr">
              <a:buNone/>
            </a:pPr>
            <a:r>
              <a:rPr lang="en-US" sz="2400" b="1" i="1" dirty="0" smtClean="0">
                <a:latin typeface="Candara" pitchFamily="34" charset="0"/>
              </a:rPr>
              <a:t>Queen Elizabeth </a:t>
            </a:r>
            <a:r>
              <a:rPr lang="en-US" sz="2400" b="1" i="1" dirty="0" smtClean="0"/>
              <a:t>1</a:t>
            </a:r>
            <a:endParaRPr lang="en-US" sz="24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4276" name="Picture 4" descr="Image result for pile of sto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76800" y="1657350"/>
            <a:ext cx="4267200" cy="2731008"/>
          </a:xfrm>
          <a:prstGeom prst="rect">
            <a:avLst/>
          </a:prstGeom>
          <a:noFill/>
        </p:spPr>
      </p:pic>
      <p:sp>
        <p:nvSpPr>
          <p:cNvPr id="4" name="Title 3"/>
          <p:cNvSpPr>
            <a:spLocks noGrp="1"/>
          </p:cNvSpPr>
          <p:nvPr>
            <p:ph type="title"/>
          </p:nvPr>
        </p:nvSpPr>
        <p:spPr/>
        <p:txBody>
          <a:bodyPr>
            <a:normAutofit fontScale="90000"/>
          </a:bodyPr>
          <a:lstStyle/>
          <a:p>
            <a:r>
              <a:rPr lang="en-US" b="1" dirty="0" smtClean="0">
                <a:latin typeface="Candara" pitchFamily="34" charset="0"/>
              </a:rPr>
              <a:t>ADULTERESS WOMAN – JOHN </a:t>
            </a:r>
            <a:r>
              <a:rPr lang="en-US" b="1" dirty="0" smtClean="0">
                <a:latin typeface="+mn-lt"/>
              </a:rPr>
              <a:t>8:1-11</a:t>
            </a:r>
            <a:endParaRPr lang="en-US" b="1" dirty="0">
              <a:latin typeface="+mn-lt"/>
            </a:endParaRPr>
          </a:p>
        </p:txBody>
      </p:sp>
      <p:sp>
        <p:nvSpPr>
          <p:cNvPr id="6" name="Content Placeholder 5"/>
          <p:cNvSpPr>
            <a:spLocks noGrp="1"/>
          </p:cNvSpPr>
          <p:nvPr>
            <p:ph idx="1"/>
          </p:nvPr>
        </p:nvSpPr>
        <p:spPr>
          <a:xfrm>
            <a:off x="457200" y="1352550"/>
            <a:ext cx="5867400" cy="3657599"/>
          </a:xfrm>
        </p:spPr>
        <p:txBody>
          <a:bodyPr>
            <a:normAutofit/>
          </a:bodyPr>
          <a:lstStyle/>
          <a:p>
            <a:r>
              <a:rPr lang="en-US" dirty="0" smtClean="0">
                <a:latin typeface="Candara" pitchFamily="34" charset="0"/>
              </a:rPr>
              <a:t>We must be careful when we begin to accuse others of their wrongdoings</a:t>
            </a:r>
          </a:p>
          <a:p>
            <a:endParaRPr lang="en-US" sz="1200" dirty="0" smtClean="0">
              <a:latin typeface="Candara" pitchFamily="34" charset="0"/>
            </a:endParaRPr>
          </a:p>
          <a:p>
            <a:r>
              <a:rPr lang="en-US" dirty="0" smtClean="0">
                <a:latin typeface="Candara" pitchFamily="34" charset="0"/>
              </a:rPr>
              <a:t>All have sinned</a:t>
            </a:r>
          </a:p>
          <a:p>
            <a:endParaRPr lang="en-US" sz="1200" dirty="0" smtClean="0">
              <a:latin typeface="Candara" pitchFamily="34" charset="0"/>
            </a:endParaRPr>
          </a:p>
          <a:p>
            <a:r>
              <a:rPr lang="en-US" dirty="0" smtClean="0">
                <a:latin typeface="Candara" pitchFamily="34" charset="0"/>
              </a:rPr>
              <a:t>Must be patient and must be able to look inward</a:t>
            </a:r>
            <a:endParaRPr lang="en-US" dirty="0">
              <a:latin typeface="Candar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4276" name="Picture 4" descr="Image result for pile of sto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77000" y="3436620"/>
            <a:ext cx="2666999" cy="1706880"/>
          </a:xfrm>
          <a:prstGeom prst="rect">
            <a:avLst/>
          </a:prstGeom>
          <a:noFill/>
        </p:spPr>
      </p:pic>
      <p:sp>
        <p:nvSpPr>
          <p:cNvPr id="6" name="Content Placeholder 5"/>
          <p:cNvSpPr>
            <a:spLocks noGrp="1"/>
          </p:cNvSpPr>
          <p:nvPr>
            <p:ph idx="1"/>
          </p:nvPr>
        </p:nvSpPr>
        <p:spPr>
          <a:xfrm>
            <a:off x="457200" y="1352550"/>
            <a:ext cx="8001000" cy="3657599"/>
          </a:xfrm>
        </p:spPr>
        <p:txBody>
          <a:bodyPr>
            <a:normAutofit/>
          </a:bodyPr>
          <a:lstStyle/>
          <a:p>
            <a:pPr algn="ctr">
              <a:buNone/>
            </a:pPr>
            <a:r>
              <a:rPr lang="en-US" sz="2400" b="1" i="1" dirty="0" smtClean="0">
                <a:latin typeface="Candara" pitchFamily="34" charset="0"/>
              </a:rPr>
              <a:t>“When I was a child, I spoke as a child, I understood as a child, I thought as a child; but when I became a man, I put away childish things. For now we see in a mirror, dimly, but then face to face. Now I know in part, but then I shall know just as I also am known. And now abide faith, hope, love, these three; but the greatest of these is love.”</a:t>
            </a:r>
          </a:p>
          <a:p>
            <a:pPr algn="ctr">
              <a:buNone/>
            </a:pPr>
            <a:endParaRPr lang="en-US" sz="1800" b="1" i="1" dirty="0" smtClean="0">
              <a:latin typeface="Candara" pitchFamily="34" charset="0"/>
            </a:endParaRPr>
          </a:p>
          <a:p>
            <a:pPr algn="ctr">
              <a:buNone/>
            </a:pPr>
            <a:r>
              <a:rPr lang="en-US" sz="2000" i="1" dirty="0" smtClean="0"/>
              <a:t>1 </a:t>
            </a:r>
            <a:r>
              <a:rPr lang="en-US" sz="2000" i="1" dirty="0" smtClean="0">
                <a:latin typeface="Candara" pitchFamily="34" charset="0"/>
              </a:rPr>
              <a:t>Corinthians</a:t>
            </a:r>
            <a:r>
              <a:rPr lang="en-US" sz="2400" b="1" i="1" dirty="0" smtClean="0">
                <a:latin typeface="Candara" pitchFamily="34" charset="0"/>
              </a:rPr>
              <a:t> </a:t>
            </a:r>
            <a:r>
              <a:rPr lang="en-US" sz="2000" i="1" dirty="0" smtClean="0"/>
              <a:t>13:11-13</a:t>
            </a:r>
            <a:endParaRPr lang="en-US" sz="2000" i="1" dirty="0"/>
          </a:p>
        </p:txBody>
      </p:sp>
      <p:sp>
        <p:nvSpPr>
          <p:cNvPr id="7" name="Title 3"/>
          <p:cNvSpPr txBox="1">
            <a:spLocks/>
          </p:cNvSpPr>
          <p:nvPr/>
        </p:nvSpPr>
        <p:spPr>
          <a:xfrm>
            <a:off x="609600" y="358379"/>
            <a:ext cx="8229600" cy="85725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Candara" pitchFamily="34" charset="0"/>
                <a:ea typeface="+mj-ea"/>
                <a:cs typeface="+mj-cs"/>
              </a:rPr>
              <a:t>ADULTERESS WOMAN – JOHN </a:t>
            </a:r>
            <a:r>
              <a:rPr kumimoji="0" lang="en-US" sz="4400" b="1" i="0" u="none" strike="noStrike" kern="1200" cap="none" spc="0" normalizeH="0" baseline="0" noProof="0" smtClean="0">
                <a:ln>
                  <a:noFill/>
                </a:ln>
                <a:solidFill>
                  <a:schemeClr val="tx1"/>
                </a:solidFill>
                <a:effectLst/>
                <a:uLnTx/>
                <a:uFillTx/>
                <a:latin typeface="+mn-lt"/>
                <a:ea typeface="+mj-ea"/>
                <a:cs typeface="+mj-cs"/>
              </a:rPr>
              <a:t>8:1-11</a:t>
            </a:r>
            <a:endParaRPr kumimoji="0" lang="en-US" sz="4400" b="1" i="0" u="none" strike="noStrike" kern="1200" cap="none" spc="0" normalizeH="0" baseline="0" noProof="0" dirty="0">
              <a:ln>
                <a:noFill/>
              </a:ln>
              <a:solidFill>
                <a:schemeClr val="tx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54276" name="Picture 4" descr="Image result for pile of sto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77000" y="3436620"/>
            <a:ext cx="2666999" cy="1706880"/>
          </a:xfrm>
          <a:prstGeom prst="rect">
            <a:avLst/>
          </a:prstGeom>
          <a:noFill/>
        </p:spPr>
      </p:pic>
      <p:sp>
        <p:nvSpPr>
          <p:cNvPr id="6" name="Content Placeholder 5"/>
          <p:cNvSpPr>
            <a:spLocks noGrp="1"/>
          </p:cNvSpPr>
          <p:nvPr>
            <p:ph idx="1"/>
          </p:nvPr>
        </p:nvSpPr>
        <p:spPr>
          <a:xfrm>
            <a:off x="457200" y="1581150"/>
            <a:ext cx="8001000" cy="3428999"/>
          </a:xfrm>
        </p:spPr>
        <p:txBody>
          <a:bodyPr>
            <a:normAutofit/>
          </a:bodyPr>
          <a:lstStyle/>
          <a:p>
            <a:pPr algn="ctr">
              <a:buNone/>
            </a:pPr>
            <a:r>
              <a:rPr lang="en-US" sz="2400" b="1" i="1" dirty="0" smtClean="0">
                <a:latin typeface="Candara" pitchFamily="34" charset="0"/>
              </a:rPr>
              <a:t>“But be doers of the word, and not hearers only, deceiving yourselves. For if anyone is a hearer of the word and not a doer, he is like a man observing his natural face in a mirror; for he observes himself, goes away, and immediately forgets what kind of man he was.”</a:t>
            </a:r>
          </a:p>
          <a:p>
            <a:pPr algn="ctr">
              <a:buNone/>
            </a:pPr>
            <a:endParaRPr lang="en-US" sz="1800" b="1" i="1" dirty="0" smtClean="0">
              <a:latin typeface="Candara" pitchFamily="34" charset="0"/>
            </a:endParaRPr>
          </a:p>
          <a:p>
            <a:pPr algn="ctr">
              <a:buNone/>
            </a:pPr>
            <a:r>
              <a:rPr lang="en-US" sz="2000" i="1" dirty="0" smtClean="0">
                <a:latin typeface="Candara" pitchFamily="34" charset="0"/>
              </a:rPr>
              <a:t>James</a:t>
            </a:r>
            <a:r>
              <a:rPr lang="en-US" sz="2400" b="1" i="1" dirty="0" smtClean="0">
                <a:latin typeface="Candara" pitchFamily="34" charset="0"/>
              </a:rPr>
              <a:t> </a:t>
            </a:r>
            <a:r>
              <a:rPr lang="en-US" sz="2000" i="1" dirty="0" smtClean="0"/>
              <a:t>1:22-24</a:t>
            </a:r>
            <a:endParaRPr lang="en-US" sz="2000" i="1" dirty="0"/>
          </a:p>
        </p:txBody>
      </p:sp>
      <p:sp>
        <p:nvSpPr>
          <p:cNvPr id="7" name="Title 3"/>
          <p:cNvSpPr txBox="1">
            <a:spLocks/>
          </p:cNvSpPr>
          <p:nvPr/>
        </p:nvSpPr>
        <p:spPr>
          <a:xfrm>
            <a:off x="609600" y="358379"/>
            <a:ext cx="8229600" cy="85725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Candara" pitchFamily="34" charset="0"/>
                <a:ea typeface="+mj-ea"/>
                <a:cs typeface="+mj-cs"/>
              </a:rPr>
              <a:t>ADULTERESS WOMAN – JOHN </a:t>
            </a:r>
            <a:r>
              <a:rPr kumimoji="0" lang="en-US" sz="4400" b="1" i="0" u="none" strike="noStrike" kern="1200" cap="none" spc="0" normalizeH="0" baseline="0" noProof="0" smtClean="0">
                <a:ln>
                  <a:noFill/>
                </a:ln>
                <a:solidFill>
                  <a:schemeClr val="tx1"/>
                </a:solidFill>
                <a:effectLst/>
                <a:uLnTx/>
                <a:uFillTx/>
                <a:latin typeface="+mn-lt"/>
                <a:ea typeface="+mj-ea"/>
                <a:cs typeface="+mj-cs"/>
              </a:rPr>
              <a:t>8:1-11</a:t>
            </a:r>
            <a:endParaRPr kumimoji="0" lang="en-US" sz="4400" b="1" i="0" u="none" strike="noStrike" kern="1200" cap="none" spc="0" normalizeH="0" baseline="0" noProof="0" dirty="0">
              <a:ln>
                <a:noFill/>
              </a:ln>
              <a:solidFill>
                <a:schemeClr val="tx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457</Words>
  <Application>Microsoft Office PowerPoint</Application>
  <PresentationFormat>On-screen Show (16:9)</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This series of events can also be applied to things we do in our life</vt:lpstr>
      <vt:lpstr>STEPHEN – ACTS 7:57-60</vt:lpstr>
      <vt:lpstr>STEPHEN – ACTS 7:57-60</vt:lpstr>
      <vt:lpstr>ADULTERESS WOMAN – JOHN 8:1-11</vt:lpstr>
      <vt:lpstr>Slide 8</vt:lpstr>
      <vt:lpstr>Slide 9</vt:lpstr>
      <vt:lpstr>Slide 10</vt:lpstr>
      <vt:lpstr>ARE YOU OUT TO HURT, OR TO HELP?</vt:lpstr>
      <vt:lpstr>ARE YOU OUT TO HURT, OR TO HELP?</vt:lpstr>
      <vt:lpstr>Our life is like throwing stones into the pond</vt:lpstr>
      <vt:lpstr>Our life is like throwing stones into the pond</vt:lpstr>
      <vt:lpstr>What effect will your life have on others?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Lenny</dc:creator>
  <cp:lastModifiedBy>Chapman</cp:lastModifiedBy>
  <cp:revision>29</cp:revision>
  <dcterms:created xsi:type="dcterms:W3CDTF">2013-01-20T02:00:48Z</dcterms:created>
  <dcterms:modified xsi:type="dcterms:W3CDTF">2017-01-15T21:10:33Z</dcterms:modified>
</cp:coreProperties>
</file>