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64" r:id="rId4"/>
    <p:sldId id="263" r:id="rId5"/>
    <p:sldId id="262" r:id="rId6"/>
    <p:sldId id="265" r:id="rId7"/>
    <p:sldId id="266" r:id="rId8"/>
    <p:sldId id="267" r:id="rId9"/>
    <p:sldId id="268" r:id="rId10"/>
    <p:sldId id="269" r:id="rId11"/>
    <p:sldId id="270" r:id="rId12"/>
    <p:sldId id="271" r:id="rId13"/>
    <p:sldId id="273" r:id="rId14"/>
    <p:sldId id="272" r:id="rId15"/>
    <p:sldId id="259"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C02"/>
    <a:srgbClr val="FFA401"/>
    <a:srgbClr val="FF860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4" d="100"/>
          <a:sy n="144" d="100"/>
        </p:scale>
        <p:origin x="-96" y="-14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40AF5-7663-4BFB-8C76-5A27BD259945}" type="datetimeFigureOut">
              <a:rPr lang="en-US" smtClean="0"/>
              <a:t>1/21/2017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50ECB-928F-43F1-A1BB-483ABD645EF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250ECB-928F-43F1-A1BB-483ABD645EF9}"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250ECB-928F-43F1-A1BB-483ABD645EF9}" type="slidenum">
              <a:rPr lang="en-US" smtClean="0"/>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250ECB-928F-43F1-A1BB-483ABD645EF9}"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FB6EE2-3AB9-4F14-AD6E-C0BC3F162E3D}"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B6EE2-3AB9-4F14-AD6E-C0BC3F162E3D}"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B6EE2-3AB9-4F14-AD6E-C0BC3F162E3D}"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FB6EE2-3AB9-4F14-AD6E-C0BC3F162E3D}"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FB6EE2-3AB9-4F14-AD6E-C0BC3F162E3D}" type="datetimeFigureOut">
              <a:rPr lang="en-US" smtClean="0"/>
              <a:pPr/>
              <a:t>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FB6EE2-3AB9-4F14-AD6E-C0BC3F162E3D}" type="datetimeFigureOut">
              <a:rPr lang="en-US" smtClean="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FB6EE2-3AB9-4F14-AD6E-C0BC3F162E3D}" type="datetimeFigureOut">
              <a:rPr lang="en-US" smtClean="0"/>
              <a:pPr/>
              <a:t>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FB6EE2-3AB9-4F14-AD6E-C0BC3F162E3D}" type="datetimeFigureOut">
              <a:rPr lang="en-US" smtClean="0"/>
              <a:pPr/>
              <a:t>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B6EE2-3AB9-4F14-AD6E-C0BC3F162E3D}" type="datetimeFigureOut">
              <a:rPr lang="en-US" smtClean="0"/>
              <a:pPr/>
              <a:t>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B6EE2-3AB9-4F14-AD6E-C0BC3F162E3D}" type="datetimeFigureOut">
              <a:rPr lang="en-US" smtClean="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FB6EE2-3AB9-4F14-AD6E-C0BC3F162E3D}" type="datetimeFigureOut">
              <a:rPr lang="en-US" smtClean="0"/>
              <a:pPr/>
              <a:t>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E29D4-0755-4C33-93E4-00AB46E9B71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CFB6EE2-3AB9-4F14-AD6E-C0BC3F162E3D}" type="datetimeFigureOut">
              <a:rPr lang="en-US" smtClean="0"/>
              <a:pPr/>
              <a:t>1/21/2017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FEE29D4-0755-4C33-93E4-00AB46E9B71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762000" y="895350"/>
            <a:ext cx="7620000" cy="3416320"/>
          </a:xfrm>
          <a:prstGeom prst="rect">
            <a:avLst/>
          </a:prstGeom>
        </p:spPr>
        <p:txBody>
          <a:bodyPr wrap="square">
            <a:spAutoFit/>
          </a:bodyPr>
          <a:lstStyle/>
          <a:p>
            <a:pPr algn="ctr"/>
            <a:r>
              <a:rPr lang="en-US" sz="3200" b="1" i="1" dirty="0" smtClean="0">
                <a:solidFill>
                  <a:schemeClr val="bg1"/>
                </a:solidFill>
                <a:latin typeface="Candara" pitchFamily="34" charset="0"/>
              </a:rPr>
              <a:t>“For rebellion is as the sin of witchcraft, And stubbornness is as iniquity and idolatry. Because you have rejected the word of the LORD, He also has rejected you from being </a:t>
            </a:r>
            <a:r>
              <a:rPr lang="en-US" sz="3200" b="1" i="1" dirty="0" smtClean="0">
                <a:solidFill>
                  <a:schemeClr val="bg1"/>
                </a:solidFill>
                <a:latin typeface="Candara" pitchFamily="34" charset="0"/>
              </a:rPr>
              <a:t>king.”</a:t>
            </a:r>
          </a:p>
          <a:p>
            <a:pPr algn="ctr"/>
            <a:endParaRPr lang="en-US" sz="3200" b="1" i="1" dirty="0" smtClean="0">
              <a:solidFill>
                <a:schemeClr val="bg1"/>
              </a:solidFill>
              <a:latin typeface="Candara" pitchFamily="34" charset="0"/>
            </a:endParaRPr>
          </a:p>
          <a:p>
            <a:pPr algn="ctr"/>
            <a:r>
              <a:rPr lang="en-US" sz="2400" i="1" dirty="0" smtClean="0">
                <a:solidFill>
                  <a:schemeClr val="bg1"/>
                </a:solidFill>
                <a:latin typeface="Candara" pitchFamily="34" charset="0"/>
              </a:rPr>
              <a:t>1 Samuel 15:23</a:t>
            </a:r>
            <a:endParaRPr lang="en-US" sz="2400" i="1"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381000" y="438150"/>
            <a:ext cx="8382000" cy="3908762"/>
          </a:xfrm>
          <a:prstGeom prst="rect">
            <a:avLst/>
          </a:prstGeom>
        </p:spPr>
        <p:txBody>
          <a:bodyPr wrap="square">
            <a:spAutoFit/>
          </a:bodyPr>
          <a:lstStyle/>
          <a:p>
            <a:pPr algn="ctr"/>
            <a:r>
              <a:rPr lang="en-US" sz="3200" b="1" i="1" dirty="0" smtClean="0">
                <a:solidFill>
                  <a:schemeClr val="bg1"/>
                </a:solidFill>
                <a:latin typeface="Candara" pitchFamily="34" charset="0"/>
              </a:rPr>
              <a:t>“Now some of them, five hundred men of the sons of Simeon, went to Mount </a:t>
            </a:r>
            <a:r>
              <a:rPr lang="en-US" sz="3200" b="1" i="1" dirty="0" err="1" smtClean="0">
                <a:solidFill>
                  <a:schemeClr val="bg1"/>
                </a:solidFill>
                <a:latin typeface="Candara" pitchFamily="34" charset="0"/>
              </a:rPr>
              <a:t>Seir</a:t>
            </a:r>
            <a:r>
              <a:rPr lang="en-US" sz="3200" b="1" i="1" dirty="0" smtClean="0">
                <a:solidFill>
                  <a:schemeClr val="bg1"/>
                </a:solidFill>
                <a:latin typeface="Candara" pitchFamily="34" charset="0"/>
              </a:rPr>
              <a:t>, having as their captains </a:t>
            </a:r>
            <a:r>
              <a:rPr lang="en-US" sz="3200" b="1" i="1" dirty="0" err="1" smtClean="0">
                <a:solidFill>
                  <a:schemeClr val="bg1"/>
                </a:solidFill>
                <a:latin typeface="Candara" pitchFamily="34" charset="0"/>
              </a:rPr>
              <a:t>Pelatiah</a:t>
            </a:r>
            <a:r>
              <a:rPr lang="en-US" sz="3200" b="1" i="1" dirty="0" smtClean="0">
                <a:solidFill>
                  <a:schemeClr val="bg1"/>
                </a:solidFill>
                <a:latin typeface="Candara" pitchFamily="34" charset="0"/>
              </a:rPr>
              <a:t>, </a:t>
            </a:r>
            <a:r>
              <a:rPr lang="en-US" sz="3200" b="1" i="1" dirty="0" err="1" smtClean="0">
                <a:solidFill>
                  <a:schemeClr val="bg1"/>
                </a:solidFill>
                <a:latin typeface="Candara" pitchFamily="34" charset="0"/>
              </a:rPr>
              <a:t>Neariah</a:t>
            </a:r>
            <a:r>
              <a:rPr lang="en-US" sz="3200" b="1" i="1" dirty="0" smtClean="0">
                <a:solidFill>
                  <a:schemeClr val="bg1"/>
                </a:solidFill>
                <a:latin typeface="Candara" pitchFamily="34" charset="0"/>
              </a:rPr>
              <a:t>, </a:t>
            </a:r>
            <a:r>
              <a:rPr lang="en-US" sz="3200" b="1" i="1" dirty="0" err="1" smtClean="0">
                <a:solidFill>
                  <a:schemeClr val="bg1"/>
                </a:solidFill>
                <a:latin typeface="Candara" pitchFamily="34" charset="0"/>
              </a:rPr>
              <a:t>Rephaiah</a:t>
            </a:r>
            <a:r>
              <a:rPr lang="en-US" sz="3200" b="1" i="1" dirty="0" smtClean="0">
                <a:solidFill>
                  <a:schemeClr val="bg1"/>
                </a:solidFill>
                <a:latin typeface="Candara" pitchFamily="34" charset="0"/>
              </a:rPr>
              <a:t>, and </a:t>
            </a:r>
            <a:r>
              <a:rPr lang="en-US" sz="3200" b="1" i="1" dirty="0" err="1" smtClean="0">
                <a:solidFill>
                  <a:schemeClr val="bg1"/>
                </a:solidFill>
                <a:latin typeface="Candara" pitchFamily="34" charset="0"/>
              </a:rPr>
              <a:t>Uzziel</a:t>
            </a:r>
            <a:r>
              <a:rPr lang="en-US" sz="3200" b="1" i="1" dirty="0" smtClean="0">
                <a:solidFill>
                  <a:schemeClr val="bg1"/>
                </a:solidFill>
                <a:latin typeface="Candara" pitchFamily="34" charset="0"/>
              </a:rPr>
              <a:t>, the sons of </a:t>
            </a:r>
            <a:r>
              <a:rPr lang="en-US" sz="3200" b="1" i="1" dirty="0" err="1" smtClean="0">
                <a:solidFill>
                  <a:schemeClr val="bg1"/>
                </a:solidFill>
                <a:latin typeface="Candara" pitchFamily="34" charset="0"/>
              </a:rPr>
              <a:t>Ishi</a:t>
            </a:r>
            <a:r>
              <a:rPr lang="en-US" sz="3200" b="1" i="1" dirty="0" smtClean="0">
                <a:solidFill>
                  <a:schemeClr val="bg1"/>
                </a:solidFill>
                <a:latin typeface="Candara" pitchFamily="34" charset="0"/>
              </a:rPr>
              <a:t>. And they defeated the rest of the Amalekites who had escaped. They have dwelt there to this </a:t>
            </a:r>
            <a:r>
              <a:rPr lang="en-US" sz="3200" b="1" i="1" dirty="0" smtClean="0">
                <a:solidFill>
                  <a:schemeClr val="bg1"/>
                </a:solidFill>
                <a:latin typeface="Candara" pitchFamily="34" charset="0"/>
              </a:rPr>
              <a:t>day.”</a:t>
            </a:r>
          </a:p>
          <a:p>
            <a:pPr algn="ctr"/>
            <a:endParaRPr lang="en-US" sz="3200" b="1" i="1" dirty="0" smtClean="0">
              <a:solidFill>
                <a:schemeClr val="bg1"/>
              </a:solidFill>
              <a:latin typeface="Candara" pitchFamily="34" charset="0"/>
            </a:endParaRPr>
          </a:p>
          <a:p>
            <a:pPr algn="ctr"/>
            <a:r>
              <a:rPr lang="en-US" sz="2400" i="1" dirty="0" smtClean="0">
                <a:solidFill>
                  <a:schemeClr val="bg1"/>
                </a:solidFill>
                <a:latin typeface="Candara" pitchFamily="34" charset="0"/>
              </a:rPr>
              <a:t>1 Chronicles 4:42-43</a:t>
            </a:r>
            <a:endParaRPr lang="en-US" sz="2400" i="1"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381000" y="1352550"/>
            <a:ext cx="8382000" cy="2431435"/>
          </a:xfrm>
          <a:prstGeom prst="rect">
            <a:avLst/>
          </a:prstGeom>
        </p:spPr>
        <p:txBody>
          <a:bodyPr wrap="square">
            <a:spAutoFit/>
          </a:bodyPr>
          <a:lstStyle/>
          <a:p>
            <a:pPr algn="ctr"/>
            <a:r>
              <a:rPr lang="en-US" sz="3200" b="1" i="1" dirty="0" smtClean="0">
                <a:solidFill>
                  <a:schemeClr val="bg1"/>
                </a:solidFill>
                <a:latin typeface="Candara" pitchFamily="34" charset="0"/>
              </a:rPr>
              <a:t>“I will bless those who bless you, And I will curse him who curses you; And in you all the families of the earth shall be </a:t>
            </a:r>
            <a:r>
              <a:rPr lang="en-US" sz="3200" b="1" i="1" dirty="0" smtClean="0">
                <a:solidFill>
                  <a:schemeClr val="bg1"/>
                </a:solidFill>
                <a:latin typeface="Candara" pitchFamily="34" charset="0"/>
              </a:rPr>
              <a:t>blessed.”</a:t>
            </a:r>
          </a:p>
          <a:p>
            <a:pPr algn="ctr"/>
            <a:endParaRPr lang="en-US" sz="3200" b="1" i="1" dirty="0" smtClean="0">
              <a:solidFill>
                <a:schemeClr val="bg1"/>
              </a:solidFill>
              <a:latin typeface="Candara" pitchFamily="34" charset="0"/>
            </a:endParaRPr>
          </a:p>
          <a:p>
            <a:pPr algn="ctr"/>
            <a:r>
              <a:rPr lang="en-US" sz="2400" i="1" dirty="0" smtClean="0">
                <a:solidFill>
                  <a:schemeClr val="bg1"/>
                </a:solidFill>
                <a:latin typeface="Candara" pitchFamily="34" charset="0"/>
              </a:rPr>
              <a:t>Genesis 12:3</a:t>
            </a:r>
            <a:endParaRPr lang="en-US" sz="2400" i="1"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scrolls"/>
          <p:cNvPicPr>
            <a:picLocks noChangeAspect="1" noChangeArrowheads="1"/>
          </p:cNvPicPr>
          <p:nvPr/>
        </p:nvPicPr>
        <p:blipFill>
          <a:blip r:embed="rId3" cstate="print"/>
          <a:srcRect/>
          <a:stretch>
            <a:fillRect/>
          </a:stretch>
        </p:blipFill>
        <p:spPr bwMode="auto">
          <a:xfrm>
            <a:off x="0" y="-14288"/>
            <a:ext cx="9144000" cy="4948238"/>
          </a:xfrm>
          <a:prstGeom prst="rect">
            <a:avLst/>
          </a:prstGeom>
          <a:noFill/>
        </p:spPr>
      </p:pic>
      <p:sp>
        <p:nvSpPr>
          <p:cNvPr id="3" name="Title 2"/>
          <p:cNvSpPr>
            <a:spLocks noGrp="1"/>
          </p:cNvSpPr>
          <p:nvPr>
            <p:ph type="title"/>
          </p:nvPr>
        </p:nvSpPr>
        <p:spPr>
          <a:xfrm>
            <a:off x="457200" y="3790950"/>
            <a:ext cx="8229600" cy="1352550"/>
          </a:xfrm>
        </p:spPr>
        <p:txBody>
          <a:bodyPr>
            <a:normAutofit fontScale="90000"/>
          </a:bodyPr>
          <a:lstStyle/>
          <a:p>
            <a:r>
              <a:rPr lang="en-US" dirty="0" smtClean="0">
                <a:solidFill>
                  <a:schemeClr val="accent6">
                    <a:lumMod val="40000"/>
                    <a:lumOff val="60000"/>
                  </a:schemeClr>
                </a:solidFill>
                <a:latin typeface="Candara" pitchFamily="34" charset="0"/>
              </a:rPr>
              <a:t>Lessons We Can Garner</a:t>
            </a:r>
            <a:br>
              <a:rPr lang="en-US" dirty="0" smtClean="0">
                <a:solidFill>
                  <a:schemeClr val="accent6">
                    <a:lumMod val="40000"/>
                    <a:lumOff val="60000"/>
                  </a:schemeClr>
                </a:solidFill>
                <a:latin typeface="Candara" pitchFamily="34" charset="0"/>
              </a:rPr>
            </a:br>
            <a:r>
              <a:rPr lang="en-US" dirty="0" smtClean="0">
                <a:solidFill>
                  <a:schemeClr val="accent6">
                    <a:lumMod val="40000"/>
                    <a:lumOff val="60000"/>
                  </a:schemeClr>
                </a:solidFill>
                <a:latin typeface="Candara" pitchFamily="34" charset="0"/>
              </a:rPr>
              <a:t>From the Amalekites</a:t>
            </a:r>
            <a:endParaRPr lang="en-US" dirty="0">
              <a:solidFill>
                <a:schemeClr val="accent6">
                  <a:lumMod val="40000"/>
                  <a:lumOff val="60000"/>
                </a:schemeClr>
              </a:solidFill>
              <a:latin typeface="Candara"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scrolls"/>
          <p:cNvPicPr>
            <a:picLocks noChangeAspect="1" noChangeArrowheads="1"/>
          </p:cNvPicPr>
          <p:nvPr/>
        </p:nvPicPr>
        <p:blipFill>
          <a:blip r:embed="rId3" cstate="print"/>
          <a:srcRect/>
          <a:stretch>
            <a:fillRect/>
          </a:stretch>
        </p:blipFill>
        <p:spPr bwMode="auto">
          <a:xfrm>
            <a:off x="0" y="-14288"/>
            <a:ext cx="9144000" cy="4948238"/>
          </a:xfrm>
          <a:prstGeom prst="rect">
            <a:avLst/>
          </a:prstGeom>
          <a:noFill/>
        </p:spPr>
      </p:pic>
      <p:sp>
        <p:nvSpPr>
          <p:cNvPr id="3" name="Title 2"/>
          <p:cNvSpPr>
            <a:spLocks noGrp="1"/>
          </p:cNvSpPr>
          <p:nvPr>
            <p:ph type="title"/>
          </p:nvPr>
        </p:nvSpPr>
        <p:spPr>
          <a:xfrm>
            <a:off x="457200" y="3790950"/>
            <a:ext cx="8229600" cy="1352550"/>
          </a:xfrm>
        </p:spPr>
        <p:txBody>
          <a:bodyPr>
            <a:normAutofit fontScale="90000"/>
          </a:bodyPr>
          <a:lstStyle/>
          <a:p>
            <a:r>
              <a:rPr lang="en-US" dirty="0" smtClean="0">
                <a:solidFill>
                  <a:schemeClr val="accent6">
                    <a:lumMod val="40000"/>
                    <a:lumOff val="60000"/>
                  </a:schemeClr>
                </a:solidFill>
                <a:latin typeface="Candara" pitchFamily="34" charset="0"/>
              </a:rPr>
              <a:t>“Write This For a </a:t>
            </a:r>
            <a:br>
              <a:rPr lang="en-US" dirty="0" smtClean="0">
                <a:solidFill>
                  <a:schemeClr val="accent6">
                    <a:lumMod val="40000"/>
                    <a:lumOff val="60000"/>
                  </a:schemeClr>
                </a:solidFill>
                <a:latin typeface="Candara" pitchFamily="34" charset="0"/>
              </a:rPr>
            </a:br>
            <a:r>
              <a:rPr lang="en-US" dirty="0" smtClean="0">
                <a:solidFill>
                  <a:schemeClr val="accent6">
                    <a:lumMod val="40000"/>
                    <a:lumOff val="60000"/>
                  </a:schemeClr>
                </a:solidFill>
                <a:latin typeface="Candara" pitchFamily="34" charset="0"/>
              </a:rPr>
              <a:t>Memorial in the Book”</a:t>
            </a:r>
            <a:endParaRPr lang="en-US" dirty="0">
              <a:solidFill>
                <a:schemeClr val="accent6">
                  <a:lumMod val="40000"/>
                  <a:lumOff val="60000"/>
                </a:schemeClr>
              </a:solidFill>
              <a:latin typeface="Candar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Image result for scrolls"/>
          <p:cNvPicPr>
            <a:picLocks noChangeAspect="1" noChangeArrowheads="1"/>
          </p:cNvPicPr>
          <p:nvPr/>
        </p:nvPicPr>
        <p:blipFill>
          <a:blip r:embed="rId3" cstate="print"/>
          <a:srcRect/>
          <a:stretch>
            <a:fillRect/>
          </a:stretch>
        </p:blipFill>
        <p:spPr bwMode="auto">
          <a:xfrm>
            <a:off x="0" y="-14288"/>
            <a:ext cx="9144000" cy="4948238"/>
          </a:xfrm>
          <a:prstGeom prst="rect">
            <a:avLst/>
          </a:prstGeom>
          <a:noFill/>
        </p:spPr>
      </p:pic>
      <p:sp>
        <p:nvSpPr>
          <p:cNvPr id="3" name="Title 2"/>
          <p:cNvSpPr>
            <a:spLocks noGrp="1"/>
          </p:cNvSpPr>
          <p:nvPr>
            <p:ph type="title"/>
          </p:nvPr>
        </p:nvSpPr>
        <p:spPr>
          <a:xfrm>
            <a:off x="457200" y="3790950"/>
            <a:ext cx="8229600" cy="1352550"/>
          </a:xfrm>
        </p:spPr>
        <p:txBody>
          <a:bodyPr>
            <a:normAutofit fontScale="90000"/>
          </a:bodyPr>
          <a:lstStyle/>
          <a:p>
            <a:r>
              <a:rPr lang="en-US" dirty="0" smtClean="0">
                <a:solidFill>
                  <a:schemeClr val="accent6">
                    <a:lumMod val="40000"/>
                    <a:lumOff val="60000"/>
                  </a:schemeClr>
                </a:solidFill>
                <a:latin typeface="Candara" pitchFamily="34" charset="0"/>
              </a:rPr>
              <a:t>“Write This For a </a:t>
            </a:r>
            <a:br>
              <a:rPr lang="en-US" dirty="0" smtClean="0">
                <a:solidFill>
                  <a:schemeClr val="accent6">
                    <a:lumMod val="40000"/>
                    <a:lumOff val="60000"/>
                  </a:schemeClr>
                </a:solidFill>
                <a:latin typeface="Candara" pitchFamily="34" charset="0"/>
              </a:rPr>
            </a:br>
            <a:r>
              <a:rPr lang="en-US" dirty="0" smtClean="0">
                <a:solidFill>
                  <a:schemeClr val="accent6">
                    <a:lumMod val="40000"/>
                    <a:lumOff val="60000"/>
                  </a:schemeClr>
                </a:solidFill>
                <a:latin typeface="Candara" pitchFamily="34" charset="0"/>
              </a:rPr>
              <a:t>Memorial in the Book”</a:t>
            </a:r>
            <a:endParaRPr lang="en-US" dirty="0">
              <a:solidFill>
                <a:schemeClr val="accent6">
                  <a:lumMod val="40000"/>
                  <a:lumOff val="60000"/>
                </a:schemeClr>
              </a:solidFill>
              <a:latin typeface="Candar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Image result for family tree of amalek"/>
          <p:cNvPicPr>
            <a:picLocks noChangeAspect="1" noChangeArrowheads="1"/>
          </p:cNvPicPr>
          <p:nvPr/>
        </p:nvPicPr>
        <p:blipFill>
          <a:blip r:embed="rId2" cstate="print"/>
          <a:srcRect/>
          <a:stretch>
            <a:fillRect/>
          </a:stretch>
        </p:blipFill>
        <p:spPr bwMode="auto">
          <a:xfrm>
            <a:off x="609600" y="68579"/>
            <a:ext cx="7848600" cy="5074921"/>
          </a:xfrm>
          <a:prstGeom prst="rect">
            <a:avLst/>
          </a:prstGeom>
          <a:noFill/>
        </p:spPr>
      </p:pic>
      <p:sp>
        <p:nvSpPr>
          <p:cNvPr id="3" name="Right Arrow 2"/>
          <p:cNvSpPr/>
          <p:nvPr/>
        </p:nvSpPr>
        <p:spPr>
          <a:xfrm rot="17612602">
            <a:off x="1285863" y="3194712"/>
            <a:ext cx="609600" cy="37853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Image result for amalek"/>
          <p:cNvPicPr>
            <a:picLocks noChangeAspect="1" noChangeArrowheads="1"/>
          </p:cNvPicPr>
          <p:nvPr/>
        </p:nvPicPr>
        <p:blipFill>
          <a:blip r:embed="rId2" cstate="print"/>
          <a:srcRect/>
          <a:stretch>
            <a:fillRect/>
          </a:stretch>
        </p:blipFill>
        <p:spPr bwMode="auto">
          <a:xfrm>
            <a:off x="-1" y="1"/>
            <a:ext cx="9159203" cy="5143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amalekites map"/>
          <p:cNvPicPr>
            <a:picLocks noChangeAspect="1" noChangeArrowheads="1"/>
          </p:cNvPicPr>
          <p:nvPr/>
        </p:nvPicPr>
        <p:blipFill>
          <a:blip r:embed="rId2" cstate="print"/>
          <a:srcRect/>
          <a:stretch>
            <a:fillRect/>
          </a:stretch>
        </p:blipFill>
        <p:spPr bwMode="auto">
          <a:xfrm>
            <a:off x="0" y="-10615"/>
            <a:ext cx="9144000" cy="515411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838200" y="1276350"/>
            <a:ext cx="7391400" cy="2923877"/>
          </a:xfrm>
          <a:prstGeom prst="rect">
            <a:avLst/>
          </a:prstGeom>
        </p:spPr>
        <p:txBody>
          <a:bodyPr wrap="square">
            <a:spAutoFit/>
          </a:bodyPr>
          <a:lstStyle/>
          <a:p>
            <a:pPr algn="ctr"/>
            <a:r>
              <a:rPr lang="en-US" sz="3200" b="1" i="1" dirty="0" smtClean="0">
                <a:solidFill>
                  <a:schemeClr val="bg1"/>
                </a:solidFill>
                <a:latin typeface="Candara" pitchFamily="34" charset="0"/>
              </a:rPr>
              <a:t>“Then </a:t>
            </a:r>
            <a:r>
              <a:rPr lang="en-US" sz="3200" b="1" i="1" dirty="0" smtClean="0">
                <a:solidFill>
                  <a:schemeClr val="bg1"/>
                </a:solidFill>
                <a:latin typeface="Candara" pitchFamily="34" charset="0"/>
              </a:rPr>
              <a:t>the Amalekites and the Canaanites who dwelt in that mountain came down and attacked them, and drove them back as far as </a:t>
            </a:r>
            <a:r>
              <a:rPr lang="en-US" sz="3200" b="1" i="1" dirty="0" err="1" smtClean="0">
                <a:solidFill>
                  <a:schemeClr val="bg1"/>
                </a:solidFill>
                <a:latin typeface="Candara" pitchFamily="34" charset="0"/>
              </a:rPr>
              <a:t>Hormah</a:t>
            </a:r>
            <a:r>
              <a:rPr lang="en-US" sz="3200" b="1" i="1" dirty="0" smtClean="0">
                <a:solidFill>
                  <a:schemeClr val="bg1"/>
                </a:solidFill>
                <a:latin typeface="Candara" pitchFamily="34" charset="0"/>
              </a:rPr>
              <a:t>.”</a:t>
            </a:r>
          </a:p>
          <a:p>
            <a:pPr algn="ctr"/>
            <a:endParaRPr lang="en-US" sz="3200" b="1" i="1" dirty="0" smtClean="0">
              <a:solidFill>
                <a:schemeClr val="bg1"/>
              </a:solidFill>
              <a:latin typeface="Candara" pitchFamily="34" charset="0"/>
            </a:endParaRPr>
          </a:p>
          <a:p>
            <a:pPr algn="ctr"/>
            <a:r>
              <a:rPr lang="en-US" sz="2400" i="1" dirty="0" smtClean="0">
                <a:solidFill>
                  <a:schemeClr val="bg1"/>
                </a:solidFill>
                <a:latin typeface="Candara" pitchFamily="34" charset="0"/>
              </a:rPr>
              <a:t>Numbers 14:45</a:t>
            </a:r>
            <a:endParaRPr lang="en-US" sz="2400" i="1"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838200" y="1276350"/>
            <a:ext cx="7391400" cy="2923877"/>
          </a:xfrm>
          <a:prstGeom prst="rect">
            <a:avLst/>
          </a:prstGeom>
        </p:spPr>
        <p:txBody>
          <a:bodyPr wrap="square">
            <a:spAutoFit/>
          </a:bodyPr>
          <a:lstStyle/>
          <a:p>
            <a:pPr algn="ctr"/>
            <a:r>
              <a:rPr lang="en-US" sz="3200" b="1" i="1" dirty="0" smtClean="0">
                <a:solidFill>
                  <a:schemeClr val="bg1"/>
                </a:solidFill>
                <a:latin typeface="Candara" pitchFamily="34" charset="0"/>
              </a:rPr>
              <a:t>“Then he gathered to himself the people of </a:t>
            </a:r>
            <a:r>
              <a:rPr lang="en-US" sz="3200" b="1" i="1" dirty="0" err="1" smtClean="0">
                <a:solidFill>
                  <a:schemeClr val="bg1"/>
                </a:solidFill>
                <a:latin typeface="Candara" pitchFamily="34" charset="0"/>
              </a:rPr>
              <a:t>Ammon</a:t>
            </a:r>
            <a:r>
              <a:rPr lang="en-US" sz="3200" b="1" i="1" dirty="0" smtClean="0">
                <a:solidFill>
                  <a:schemeClr val="bg1"/>
                </a:solidFill>
                <a:latin typeface="Candara" pitchFamily="34" charset="0"/>
              </a:rPr>
              <a:t> and </a:t>
            </a:r>
            <a:r>
              <a:rPr lang="en-US" sz="3200" b="1" i="1" dirty="0" err="1" smtClean="0">
                <a:solidFill>
                  <a:schemeClr val="bg1"/>
                </a:solidFill>
                <a:latin typeface="Candara" pitchFamily="34" charset="0"/>
              </a:rPr>
              <a:t>Amalek</a:t>
            </a:r>
            <a:r>
              <a:rPr lang="en-US" sz="3200" b="1" i="1" dirty="0" smtClean="0">
                <a:solidFill>
                  <a:schemeClr val="bg1"/>
                </a:solidFill>
                <a:latin typeface="Candara" pitchFamily="34" charset="0"/>
              </a:rPr>
              <a:t>, went and defeated Israel, and took possession of the City of Palms</a:t>
            </a:r>
            <a:r>
              <a:rPr lang="en-US" sz="3200" b="1" i="1" dirty="0" smtClean="0">
                <a:solidFill>
                  <a:schemeClr val="bg1"/>
                </a:solidFill>
                <a:latin typeface="Candara" pitchFamily="34" charset="0"/>
              </a:rPr>
              <a:t>.”</a:t>
            </a:r>
          </a:p>
          <a:p>
            <a:pPr algn="ctr"/>
            <a:endParaRPr lang="en-US" sz="3200" b="1" i="1" dirty="0" smtClean="0">
              <a:solidFill>
                <a:schemeClr val="bg1"/>
              </a:solidFill>
              <a:latin typeface="Candara" pitchFamily="34" charset="0"/>
            </a:endParaRPr>
          </a:p>
          <a:p>
            <a:pPr algn="ctr"/>
            <a:r>
              <a:rPr lang="en-US" sz="2400" i="1" dirty="0" smtClean="0">
                <a:solidFill>
                  <a:schemeClr val="bg1"/>
                </a:solidFill>
                <a:latin typeface="Candara" pitchFamily="34" charset="0"/>
              </a:rPr>
              <a:t>Judges 3:13</a:t>
            </a:r>
            <a:endParaRPr lang="en-US" sz="2400" i="1"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838200" y="1276350"/>
            <a:ext cx="7391400" cy="2923877"/>
          </a:xfrm>
          <a:prstGeom prst="rect">
            <a:avLst/>
          </a:prstGeom>
        </p:spPr>
        <p:txBody>
          <a:bodyPr wrap="square">
            <a:spAutoFit/>
          </a:bodyPr>
          <a:lstStyle/>
          <a:p>
            <a:pPr algn="ctr"/>
            <a:r>
              <a:rPr lang="en-US" sz="3200" b="1" i="1" dirty="0" smtClean="0">
                <a:solidFill>
                  <a:schemeClr val="bg1"/>
                </a:solidFill>
                <a:latin typeface="Candara" pitchFamily="34" charset="0"/>
              </a:rPr>
              <a:t>“So it was, whenever Israel had sown, </a:t>
            </a:r>
            <a:r>
              <a:rPr lang="en-US" sz="3200" b="1" i="1" dirty="0" err="1" smtClean="0">
                <a:solidFill>
                  <a:schemeClr val="bg1"/>
                </a:solidFill>
                <a:latin typeface="Candara" pitchFamily="34" charset="0"/>
              </a:rPr>
              <a:t>Midianites</a:t>
            </a:r>
            <a:r>
              <a:rPr lang="en-US" sz="3200" b="1" i="1" dirty="0" smtClean="0">
                <a:solidFill>
                  <a:schemeClr val="bg1"/>
                </a:solidFill>
                <a:latin typeface="Candara" pitchFamily="34" charset="0"/>
              </a:rPr>
              <a:t> would come up; also Amalekites and the people of the East would come up against </a:t>
            </a:r>
            <a:r>
              <a:rPr lang="en-US" sz="3200" b="1" i="1" dirty="0" smtClean="0">
                <a:solidFill>
                  <a:schemeClr val="bg1"/>
                </a:solidFill>
                <a:latin typeface="Candara" pitchFamily="34" charset="0"/>
              </a:rPr>
              <a:t>them.”</a:t>
            </a:r>
          </a:p>
          <a:p>
            <a:pPr algn="ctr"/>
            <a:endParaRPr lang="en-US" sz="3200" b="1" i="1" dirty="0" smtClean="0">
              <a:solidFill>
                <a:schemeClr val="bg1"/>
              </a:solidFill>
              <a:latin typeface="Candara" pitchFamily="34" charset="0"/>
            </a:endParaRPr>
          </a:p>
          <a:p>
            <a:pPr algn="ctr"/>
            <a:r>
              <a:rPr lang="en-US" sz="2400" i="1" dirty="0" smtClean="0">
                <a:solidFill>
                  <a:schemeClr val="bg1"/>
                </a:solidFill>
                <a:latin typeface="Candara" pitchFamily="34" charset="0"/>
              </a:rPr>
              <a:t>Judges 6:3</a:t>
            </a:r>
            <a:endParaRPr lang="en-US" sz="2400" i="1"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381000" y="249853"/>
            <a:ext cx="8305800" cy="4893647"/>
          </a:xfrm>
          <a:prstGeom prst="rect">
            <a:avLst/>
          </a:prstGeom>
        </p:spPr>
        <p:txBody>
          <a:bodyPr wrap="square">
            <a:spAutoFit/>
          </a:bodyPr>
          <a:lstStyle/>
          <a:p>
            <a:pPr algn="ctr"/>
            <a:r>
              <a:rPr lang="en-US" sz="3200" b="1" i="1" dirty="0" smtClean="0">
                <a:solidFill>
                  <a:schemeClr val="bg1"/>
                </a:solidFill>
                <a:latin typeface="Candara" pitchFamily="34" charset="0"/>
              </a:rPr>
              <a:t>“Thus </a:t>
            </a:r>
            <a:r>
              <a:rPr lang="en-US" sz="3200" b="1" i="1" dirty="0" smtClean="0">
                <a:solidFill>
                  <a:schemeClr val="bg1"/>
                </a:solidFill>
                <a:latin typeface="Candara" pitchFamily="34" charset="0"/>
              </a:rPr>
              <a:t>says the LORD of hosts: 'I will punish </a:t>
            </a:r>
            <a:r>
              <a:rPr lang="en-US" sz="3200" b="1" i="1" dirty="0" err="1" smtClean="0">
                <a:solidFill>
                  <a:schemeClr val="bg1"/>
                </a:solidFill>
                <a:latin typeface="Candara" pitchFamily="34" charset="0"/>
              </a:rPr>
              <a:t>Amalek</a:t>
            </a:r>
            <a:r>
              <a:rPr lang="en-US" sz="3200" b="1" i="1" dirty="0" smtClean="0">
                <a:solidFill>
                  <a:schemeClr val="bg1"/>
                </a:solidFill>
                <a:latin typeface="Candara" pitchFamily="34" charset="0"/>
              </a:rPr>
              <a:t> for what he did to Israel, how he ambushed him on the way when he came up from Egypt. Now go and attack </a:t>
            </a:r>
            <a:r>
              <a:rPr lang="en-US" sz="3200" b="1" i="1" dirty="0" err="1" smtClean="0">
                <a:solidFill>
                  <a:schemeClr val="bg1"/>
                </a:solidFill>
                <a:latin typeface="Candara" pitchFamily="34" charset="0"/>
              </a:rPr>
              <a:t>Amalek</a:t>
            </a:r>
            <a:r>
              <a:rPr lang="en-US" sz="3200" b="1" i="1" dirty="0" smtClean="0">
                <a:solidFill>
                  <a:schemeClr val="bg1"/>
                </a:solidFill>
                <a:latin typeface="Candara" pitchFamily="34" charset="0"/>
              </a:rPr>
              <a:t>, and utterly destroy all that they have, and do not spare them. But kill both man and woman, infant and nursing child, ox and sheep, </a:t>
            </a:r>
            <a:endParaRPr lang="en-US" sz="3200" b="1" i="1" dirty="0" smtClean="0">
              <a:solidFill>
                <a:schemeClr val="bg1"/>
              </a:solidFill>
              <a:latin typeface="Candara" pitchFamily="34" charset="0"/>
            </a:endParaRPr>
          </a:p>
          <a:p>
            <a:pPr algn="ctr"/>
            <a:r>
              <a:rPr lang="en-US" sz="3200" b="1" i="1" dirty="0" smtClean="0">
                <a:solidFill>
                  <a:schemeClr val="bg1"/>
                </a:solidFill>
                <a:latin typeface="Candara" pitchFamily="34" charset="0"/>
              </a:rPr>
              <a:t>camel </a:t>
            </a:r>
            <a:r>
              <a:rPr lang="en-US" sz="3200" b="1" i="1" dirty="0" smtClean="0">
                <a:solidFill>
                  <a:schemeClr val="bg1"/>
                </a:solidFill>
                <a:latin typeface="Candara" pitchFamily="34" charset="0"/>
              </a:rPr>
              <a:t>and </a:t>
            </a:r>
            <a:r>
              <a:rPr lang="en-US" sz="3200" b="1" i="1" dirty="0" smtClean="0">
                <a:solidFill>
                  <a:schemeClr val="bg1"/>
                </a:solidFill>
                <a:latin typeface="Candara" pitchFamily="34" charset="0"/>
              </a:rPr>
              <a:t>donkey.”</a:t>
            </a:r>
          </a:p>
          <a:p>
            <a:pPr algn="ctr"/>
            <a:endParaRPr lang="en-US" sz="3200" b="1" i="1" dirty="0" smtClean="0">
              <a:solidFill>
                <a:schemeClr val="bg1"/>
              </a:solidFill>
              <a:latin typeface="Candara" pitchFamily="34" charset="0"/>
            </a:endParaRPr>
          </a:p>
          <a:p>
            <a:pPr algn="ctr"/>
            <a:r>
              <a:rPr lang="en-US" sz="2400" i="1" dirty="0" smtClean="0">
                <a:solidFill>
                  <a:schemeClr val="bg1"/>
                </a:solidFill>
                <a:latin typeface="Candara" pitchFamily="34" charset="0"/>
              </a:rPr>
              <a:t>1 Samuel 15:2-3</a:t>
            </a:r>
            <a:endParaRPr lang="en-US" sz="2400" i="1" dirty="0">
              <a:solidFill>
                <a:schemeClr val="bg1"/>
              </a:solidFill>
              <a:latin typeface="Candar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TotalTime>
  <Words>316</Words>
  <Application>Microsoft Office PowerPoint</Application>
  <PresentationFormat>On-screen Show (16:9)</PresentationFormat>
  <Paragraphs>28</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“Write This For a  Memorial in the Book”</vt:lpstr>
      <vt:lpstr>Slide 3</vt:lpstr>
      <vt:lpstr>Slide 4</vt:lpstr>
      <vt:lpstr>Slide 5</vt:lpstr>
      <vt:lpstr>Slide 6</vt:lpstr>
      <vt:lpstr>Slide 7</vt:lpstr>
      <vt:lpstr>Slide 8</vt:lpstr>
      <vt:lpstr>Slide 9</vt:lpstr>
      <vt:lpstr>Slide 10</vt:lpstr>
      <vt:lpstr>Slide 11</vt:lpstr>
      <vt:lpstr>Slide 12</vt:lpstr>
      <vt:lpstr>Lessons We Can Garner From the Amalekites</vt:lpstr>
      <vt:lpstr>“Write This For a  Memorial in the Book”</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Lenny</dc:creator>
  <cp:lastModifiedBy>Chapman</cp:lastModifiedBy>
  <cp:revision>49</cp:revision>
  <dcterms:created xsi:type="dcterms:W3CDTF">2013-01-20T02:00:48Z</dcterms:created>
  <dcterms:modified xsi:type="dcterms:W3CDTF">2017-01-21T23:55:16Z</dcterms:modified>
</cp:coreProperties>
</file>